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1855" autoAdjust="0"/>
  </p:normalViewPr>
  <p:slideViewPr>
    <p:cSldViewPr>
      <p:cViewPr varScale="1">
        <p:scale>
          <a:sx n="105" d="100"/>
          <a:sy n="105" d="100"/>
        </p:scale>
        <p:origin x="1840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94DA3-7517-40A1-A5D5-975B03563E11}" type="datetimeFigureOut">
              <a:rPr lang="it-IT" smtClean="0"/>
              <a:t>13/10/20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1CE44-71C8-483B-929A-55DC16E067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723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1CE44-71C8-483B-929A-55DC16E067AE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6458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45975" y="2479103"/>
            <a:ext cx="6252049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69754" y="3794371"/>
            <a:ext cx="5604491" cy="1196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 u="heavy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3587" y="-210608"/>
            <a:ext cx="8076824" cy="2037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8597" y="1403082"/>
            <a:ext cx="8426805" cy="4798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 u="heavy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csantaluciacava.edu.it/" TargetMode="External"/><Relationship Id="rId3" Type="http://schemas.openxmlformats.org/officeDocument/2006/relationships/image" Target="../media/image2.jpeg"/><Relationship Id="rId7" Type="http://schemas.openxmlformats.org/officeDocument/2006/relationships/image" Target="https://eacea.ec.europa.eu/sites/eacea-site/files/eu_flag-2015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5.png"/><Relationship Id="rId5" Type="http://schemas.openxmlformats.org/officeDocument/2006/relationships/image" Target="https://seeklogo.com/images/R/Repubblica_Italiana-logo-5F23D4255C-seeklogo.com.png" TargetMode="External"/><Relationship Id="rId10" Type="http://schemas.openxmlformats.org/officeDocument/2006/relationships/hyperlink" Target="mailto:saic8b100c@pec.istruzione.it" TargetMode="External"/><Relationship Id="rId4" Type="http://schemas.openxmlformats.org/officeDocument/2006/relationships/image" Target="../media/image3.png"/><Relationship Id="rId9" Type="http://schemas.openxmlformats.org/officeDocument/2006/relationships/hyperlink" Target="mailto:saic8b100c@istruzione.it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ormattiva.it/uri-res/N2Ls?urn:nir:stato:legge:2010;17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28058" y="3156923"/>
            <a:ext cx="6644342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3600" b="1" spc="-15" dirty="0">
                <a:solidFill>
                  <a:srgbClr val="FF0000"/>
                </a:solidFill>
                <a:latin typeface="Calibri"/>
                <a:cs typeface="Calibri"/>
              </a:rPr>
              <a:t>GUIDA </a:t>
            </a:r>
            <a:r>
              <a:rPr sz="3600" b="1" spc="-10" dirty="0">
                <a:solidFill>
                  <a:srgbClr val="FF0000"/>
                </a:solidFill>
                <a:latin typeface="Calibri"/>
                <a:cs typeface="Calibri"/>
              </a:rPr>
              <a:t>COMPILAZION</a:t>
            </a:r>
            <a:r>
              <a:rPr lang="it-IT" sz="3600" b="1" spc="-10" dirty="0">
                <a:solidFill>
                  <a:srgbClr val="FF0000"/>
                </a:solidFill>
                <a:latin typeface="Calibri"/>
                <a:cs typeface="Calibri"/>
              </a:rPr>
              <a:t>E </a:t>
            </a:r>
            <a:r>
              <a:rPr sz="3600" b="1" dirty="0">
                <a:solidFill>
                  <a:srgbClr val="FF0000"/>
                </a:solidFill>
                <a:latin typeface="Calibri"/>
                <a:cs typeface="Calibri"/>
              </a:rPr>
              <a:t>P</a:t>
            </a:r>
            <a:r>
              <a:rPr lang="it-IT" sz="3600" b="1" dirty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sz="3600" b="1" dirty="0">
                <a:solidFill>
                  <a:srgbClr val="FF0000"/>
                </a:solidFill>
                <a:latin typeface="Calibri"/>
                <a:cs typeface="Calibri"/>
              </a:rPr>
              <a:t>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F47796-2351-4394-845C-074D23CF4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A091D0-90EB-41AE-B7E6-AD62FE1EAC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251938-836D-42C2-9688-DD5F89979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879020"/>
            <a:ext cx="678180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99848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8592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8592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8592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8592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8592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8592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8592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8592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8592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59213" algn="l"/>
              </a:tabLst>
            </a:pPr>
            <a:r>
              <a:rPr kumimoji="0" lang="it-IT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		    </a:t>
            </a:r>
            <a:endParaRPr kumimoji="0" lang="it-IT" altLang="it-IT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59213" algn="l"/>
              </a:tabLst>
            </a:pPr>
            <a:endParaRPr kumimoji="0" lang="it-IT" alt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59213" algn="l"/>
              </a:tabLst>
            </a:pPr>
            <a:endParaRPr lang="it-IT" altLang="it-IT" sz="1600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59213" algn="l"/>
              </a:tabLst>
            </a:pPr>
            <a:endParaRPr kumimoji="0" lang="it-IT" alt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59213" algn="l"/>
              </a:tabLst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8">
            <a:extLst>
              <a:ext uri="{FF2B5EF4-FFF2-40B4-BE49-F238E27FC236}">
                <a16:creationId xmlns:a16="http://schemas.microsoft.com/office/drawing/2014/main" id="{655C7D53-DCE4-4DDA-A8A3-06E764B76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C90A0F4F-9105-46E9-952F-97B1F7139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22">
            <a:extLst>
              <a:ext uri="{FF2B5EF4-FFF2-40B4-BE49-F238E27FC236}">
                <a16:creationId xmlns:a16="http://schemas.microsoft.com/office/drawing/2014/main" id="{984A5DCE-2CE4-4E88-8F82-EDBFB7D70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2189" y="1864261"/>
            <a:ext cx="638636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endParaRPr kumimoji="0" lang="it-IT" altLang="it-IT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endParaRPr lang="it-IT" altLang="it-IT" sz="1000" dirty="0"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0">
            <a:extLst>
              <a:ext uri="{FF2B5EF4-FFF2-40B4-BE49-F238E27FC236}">
                <a16:creationId xmlns:a16="http://schemas.microsoft.com/office/drawing/2014/main" id="{4530624A-3A50-4BD2-9546-725B9198F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pSp>
        <p:nvGrpSpPr>
          <p:cNvPr id="21" name="Group 23">
            <a:extLst>
              <a:ext uri="{FF2B5EF4-FFF2-40B4-BE49-F238E27FC236}">
                <a16:creationId xmlns:a16="http://schemas.microsoft.com/office/drawing/2014/main" id="{8BD979F7-3452-4ADA-9AA4-AB5EA044D5EB}"/>
              </a:ext>
            </a:extLst>
          </p:cNvPr>
          <p:cNvGrpSpPr>
            <a:grpSpLocks/>
          </p:cNvGrpSpPr>
          <p:nvPr/>
        </p:nvGrpSpPr>
        <p:grpSpPr bwMode="auto">
          <a:xfrm>
            <a:off x="232011" y="228600"/>
            <a:ext cx="2739790" cy="2162175"/>
            <a:chOff x="825" y="906"/>
            <a:chExt cx="4562" cy="3405"/>
          </a:xfrm>
        </p:grpSpPr>
        <p:sp>
          <p:nvSpPr>
            <p:cNvPr id="22" name="Line 29">
              <a:extLst>
                <a:ext uri="{FF2B5EF4-FFF2-40B4-BE49-F238E27FC236}">
                  <a16:creationId xmlns:a16="http://schemas.microsoft.com/office/drawing/2014/main" id="{5C5AE05D-CE48-4649-841F-D63134650E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25" y="3247"/>
              <a:ext cx="3624" cy="36"/>
            </a:xfrm>
            <a:prstGeom prst="line">
              <a:avLst/>
            </a:prstGeom>
            <a:noFill/>
            <a:ln w="63500" cmpd="thickThin">
              <a:solidFill>
                <a:srgbClr val="4F81B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 dirty="0"/>
            </a:p>
          </p:txBody>
        </p:sp>
        <p:sp>
          <p:nvSpPr>
            <p:cNvPr id="23" name="Line 28">
              <a:extLst>
                <a:ext uri="{FF2B5EF4-FFF2-40B4-BE49-F238E27FC236}">
                  <a16:creationId xmlns:a16="http://schemas.microsoft.com/office/drawing/2014/main" id="{E7B3AE62-A392-4CF3-B0B0-07CC3FE3CF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0" y="906"/>
              <a:ext cx="0" cy="3405"/>
            </a:xfrm>
            <a:prstGeom prst="line">
              <a:avLst/>
            </a:prstGeom>
            <a:noFill/>
            <a:ln w="63500" cmpd="thickThin">
              <a:solidFill>
                <a:srgbClr val="4F81B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pic>
          <p:nvPicPr>
            <p:cNvPr id="2075" name="Picture 27">
              <a:extLst>
                <a:ext uri="{FF2B5EF4-FFF2-40B4-BE49-F238E27FC236}">
                  <a16:creationId xmlns:a16="http://schemas.microsoft.com/office/drawing/2014/main" id="{556665CB-6709-40DD-93DA-BDB1302D73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lum bright="-20000" contras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" y="1600"/>
              <a:ext cx="1132" cy="1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4" name="Picture 26">
              <a:extLst>
                <a:ext uri="{FF2B5EF4-FFF2-40B4-BE49-F238E27FC236}">
                  <a16:creationId xmlns:a16="http://schemas.microsoft.com/office/drawing/2014/main" id="{C5392C4A-E9FF-445B-96FA-A2061B10D0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7" y="3019"/>
              <a:ext cx="370" cy="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3" name="Picture 25" descr="Risultato immagini per logo repubblica italiana">
              <a:extLst>
                <a:ext uri="{FF2B5EF4-FFF2-40B4-BE49-F238E27FC236}">
                  <a16:creationId xmlns:a16="http://schemas.microsoft.com/office/drawing/2014/main" id="{2CE53B68-3B15-4CD1-B5D0-2AE6FD5E1A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r:link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7" y="906"/>
              <a:ext cx="821" cy="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2" name="Picture 24" descr="Risultato immagini per logo europa">
              <a:extLst>
                <a:ext uri="{FF2B5EF4-FFF2-40B4-BE49-F238E27FC236}">
                  <a16:creationId xmlns:a16="http://schemas.microsoft.com/office/drawing/2014/main" id="{10CC8806-E1F6-4870-86EC-B209A8E076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r:link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8" y="1014"/>
              <a:ext cx="1059" cy="7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Rectangle 31">
            <a:extLst>
              <a:ext uri="{FF2B5EF4-FFF2-40B4-BE49-F238E27FC236}">
                <a16:creationId xmlns:a16="http://schemas.microsoft.com/office/drawing/2014/main" id="{3BF0D9C2-8BB9-416C-80C5-83537C06D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499412"/>
            <a:ext cx="7162800" cy="437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99848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b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r>
              <a:rPr kumimoji="0" lang="it-IT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		    </a:t>
            </a:r>
            <a:endParaRPr kumimoji="0" lang="it-IT" altLang="it-IT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endParaRPr lang="it-IT" altLang="it-IT" sz="1000" dirty="0" bmk="_Hlk51862602"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endParaRPr kumimoji="0" lang="it-IT" altLang="it-IT" sz="1000" b="0" i="0" u="none" strike="noStrike" cap="none" normalizeH="0" baseline="0" dirty="0" bmk="_Hlk51862602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endParaRPr lang="it-IT" altLang="it-IT" sz="1000" dirty="0" bmk="_Hlk51862602"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endParaRPr kumimoji="0" lang="it-IT" altLang="it-IT" sz="1000" b="0" i="0" u="none" strike="noStrike" cap="none" normalizeH="0" baseline="0" dirty="0" bmk="_Hlk51862602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endParaRPr lang="it-IT" altLang="it-IT" sz="1000" dirty="0" bmk="_Hlk51862602"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endParaRPr kumimoji="0" lang="it-IT" altLang="it-IT" sz="1000" b="0" i="0" u="none" strike="noStrike" cap="none" normalizeH="0" baseline="0" dirty="0" bmk="_Hlk51862602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endParaRPr lang="it-IT" altLang="it-IT" sz="1000" dirty="0" bmk="_Hlk51862602"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endParaRPr kumimoji="0" lang="it-IT" altLang="it-IT" sz="1000" b="0" i="0" u="none" strike="noStrike" cap="none" normalizeH="0" baseline="0" dirty="0" bmk="_Hlk51862602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endParaRPr lang="it-IT" altLang="it-IT" sz="1000" dirty="0" bmk="_Hlk51862602"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endParaRPr kumimoji="0" lang="it-IT" altLang="it-IT" sz="1000" b="0" i="0" u="none" strike="noStrike" cap="none" normalizeH="0" baseline="0" dirty="0" bmk="_Hlk51862602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endParaRPr lang="it-IT" altLang="it-IT" sz="1000" dirty="0" bmk="_Hlk51862602"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r>
              <a:rPr kumimoji="0" lang="it-IT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kumimoji="0" lang="it-IT" altLang="it-IT" sz="1200" b="0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cs typeface="Times New Roman" panose="02020603050405020304" pitchFamily="18" charset="0"/>
              </a:rPr>
              <a:t>inistero dell’Istruzione</a:t>
            </a:r>
            <a:endParaRPr kumimoji="0" lang="it-IT" altLang="it-IT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r>
              <a:rPr kumimoji="0" lang="it-IT" altLang="it-IT" sz="1000" b="0" i="0" u="none" strike="noStrike" cap="none" normalizeH="0" baseline="0" dirty="0" bmk="_Hlk51862602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cs typeface="Times New Roman" panose="02020603050405020304" pitchFamily="18" charset="0"/>
              </a:rPr>
              <a:t>52° Distretto Scolastico</a:t>
            </a:r>
            <a:endParaRPr kumimoji="0" lang="it-IT" altLang="it-IT" sz="1100" b="0" i="0" u="none" strike="noStrike" cap="none" normalizeH="0" baseline="0" dirty="0" bmk="_Hlk51862602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r>
              <a:rPr kumimoji="0" lang="it-IT" altLang="it-IT" sz="1100" b="0" i="0" u="none" strike="noStrike" cap="none" normalizeH="0" baseline="0" dirty="0" bmk="_Hlk51862602">
                <a:ln>
                  <a:noFill/>
                </a:ln>
                <a:solidFill>
                  <a:schemeClr val="tx1"/>
                </a:solidFill>
                <a:effectLst/>
                <a:latin typeface="Broadway" panose="04040905080B02020502" pitchFamily="82" charset="0"/>
                <a:ea typeface="Times New Roman" panose="02020603050405020304" pitchFamily="18" charset="0"/>
              </a:rPr>
              <a:t>ISTITUTO COMPRENSIVO S. LUCIA</a:t>
            </a:r>
            <a:endParaRPr kumimoji="0" lang="it-IT" altLang="it-IT" sz="800" b="0" i="0" u="none" strike="noStrike" cap="none" normalizeH="0" baseline="0" dirty="0" bmk="_Hlk51862602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r>
              <a:rPr kumimoji="0" lang="it-IT" altLang="it-IT" sz="1000" b="0" i="0" u="none" strike="noStrike" cap="none" normalizeH="0" baseline="0" dirty="0" bmk="_Hlk51862602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Scuola dell’Infanzia, Primaria e Secondaria di I grado</a:t>
            </a:r>
            <a:endParaRPr kumimoji="0" lang="it-IT" altLang="it-IT" sz="800" b="0" i="0" u="none" strike="noStrike" cap="none" normalizeH="0" baseline="0" dirty="0" bmk="_Hlk51862602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endParaRPr kumimoji="0" lang="it-IT" altLang="it-IT" sz="800" b="0" i="0" u="none" strike="noStrike" cap="none" normalizeH="0" baseline="0" dirty="0" bmk="_Hlk51862602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r>
              <a:rPr kumimoji="0" lang="it-IT" altLang="it-IT" sz="1000" b="0" i="0" u="none" strike="noStrike" cap="none" normalizeH="0" baseline="0" dirty="0" bmk="_Hlk51862602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Piazza F. Baldi -  </a:t>
            </a:r>
            <a:r>
              <a:rPr kumimoji="0" lang="it-IT" altLang="it-IT" sz="1000" b="0" i="0" u="none" strike="noStrike" cap="none" normalizeH="0" baseline="0" dirty="0" err="1" bmk="_Hlk51862602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Fraz</a:t>
            </a:r>
            <a:r>
              <a:rPr kumimoji="0" lang="it-IT" altLang="it-IT" sz="1000" b="0" i="0" u="none" strike="noStrike" cap="none" normalizeH="0" baseline="0" dirty="0" bmk="_Hlk51862602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. S. Lucia 84013 Cava de’ Tirreni (SA)</a:t>
            </a:r>
            <a:r>
              <a:rPr kumimoji="0" lang="it-IT" altLang="it-IT" sz="1100" b="0" i="0" u="none" strike="noStrike" cap="none" normalizeH="0" baseline="0" dirty="0" bmk="_Hlk51862602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	</a:t>
            </a:r>
            <a:endParaRPr kumimoji="0" lang="it-IT" altLang="it-IT" sz="900" b="0" i="0" u="none" strike="noStrike" cap="none" normalizeH="0" baseline="0" dirty="0" bmk="_Hlk51862602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r>
              <a:rPr kumimoji="0" lang="it-IT" altLang="it-IT" sz="1000" b="0" i="0" u="none" strike="noStrike" cap="none" normalizeH="0" baseline="0" dirty="0" bmk="_Hlk51862602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Sito Web: </a:t>
            </a:r>
            <a:r>
              <a:rPr kumimoji="0" lang="it-IT" altLang="it-IT" sz="1000" b="0" i="0" u="none" strike="noStrike" cap="none" normalizeH="0" baseline="0" dirty="0" bmk="_Hlk51862602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8"/>
              </a:rPr>
              <a:t>www.icsantaluciacava.edu.it</a:t>
            </a:r>
            <a:r>
              <a:rPr kumimoji="0" lang="it-IT" altLang="it-IT" sz="1000" b="0" i="0" u="none" strike="noStrike" cap="none" normalizeH="0" baseline="0" dirty="0" bmk="_Hlk51862602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r>
              <a:rPr kumimoji="0" lang="it-IT" altLang="it-IT" sz="1000" b="0" i="0" u="none" strike="noStrike" cap="none" normalizeH="0" baseline="0" dirty="0" bmk="_Hlk51862602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e-mail: </a:t>
            </a:r>
            <a:r>
              <a:rPr kumimoji="0" lang="it-IT" altLang="it-IT" sz="1000" b="0" i="0" u="none" strike="noStrike" cap="none" normalizeH="0" baseline="0" dirty="0" bmk="_Hlk51862602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9"/>
              </a:rPr>
              <a:t>saic8b100c@istruzione.it</a:t>
            </a:r>
            <a:r>
              <a:rPr kumimoji="0" lang="it-IT" altLang="it-IT" sz="1000" b="0" i="0" u="none" strike="noStrike" cap="none" normalizeH="0" baseline="0" dirty="0" bmk="_Hlk51862602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r>
              <a:rPr kumimoji="0" lang="it-IT" altLang="it-IT" sz="1000" b="0" i="0" u="none" strike="noStrike" cap="none" normalizeH="0" baseline="0" dirty="0" err="1" bmk="_Hlk51862602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Pec</a:t>
            </a:r>
            <a:r>
              <a:rPr kumimoji="0" lang="it-IT" altLang="it-IT" sz="1000" b="0" i="0" u="none" strike="noStrike" cap="none" normalizeH="0" baseline="0" dirty="0" bmk="_Hlk51862602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kumimoji="0" lang="it-IT" altLang="it-IT" sz="1000" b="0" i="0" u="none" strike="noStrike" cap="none" normalizeH="0" baseline="0" dirty="0" bmk="_Hlk51862602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10"/>
              </a:rPr>
              <a:t>saic8b100c@pec.istruzione.it</a:t>
            </a:r>
            <a:endParaRPr kumimoji="0" lang="it-IT" altLang="it-IT" sz="1000" b="0" i="0" u="none" strike="noStrike" cap="none" normalizeH="0" baseline="0" dirty="0" bmk="_Hlk51862602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r>
              <a:rPr kumimoji="0" lang="it-IT" altLang="it-IT" sz="1000" b="0" i="0" u="none" strike="noStrike" cap="none" normalizeH="0" baseline="0" dirty="0" bmk="_Hlk51862602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Tel. 089 </a:t>
            </a:r>
            <a:r>
              <a:rPr kumimoji="0" lang="it-IT" altLang="it-IT" sz="1000" b="0" i="0" u="none" strike="noStrike" cap="none" normalizeH="0" baseline="0" dirty="0" bmk="_Hlk51862602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2966809</a:t>
            </a:r>
            <a:r>
              <a:rPr kumimoji="0" lang="it-IT" altLang="it-IT" sz="1000" b="0" i="0" u="none" strike="noStrike" cap="none" normalizeH="0" baseline="0" dirty="0" bmk="_Hlk51862602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	    CF  </a:t>
            </a:r>
            <a:r>
              <a:rPr kumimoji="0" lang="it-IT" altLang="it-IT" sz="1000" b="0" i="0" u="none" strike="noStrike" cap="none" normalizeH="0" baseline="0" dirty="0" bmk="_Hlk51862602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DejaVuLGCSansMono"/>
              </a:rPr>
              <a:t>95178990651</a:t>
            </a:r>
            <a:endParaRPr kumimoji="0" lang="it-IT" altLang="it-IT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</a:tabLst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99DB74A-6DEE-AA4B-A9CE-0375532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4291208"/>
            <a:ext cx="5029200" cy="24143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5966" y="460001"/>
            <a:ext cx="14509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0000"/>
                </a:solidFill>
              </a:rPr>
              <a:t>IL</a:t>
            </a:r>
            <a:r>
              <a:rPr spc="-8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PDP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3427475"/>
            <a:ext cx="9144000" cy="3426460"/>
          </a:xfrm>
          <a:custGeom>
            <a:avLst/>
            <a:gdLst/>
            <a:ahLst/>
            <a:cxnLst/>
            <a:rect l="l" t="t" r="r" b="b"/>
            <a:pathLst>
              <a:path w="9144000" h="3426459">
                <a:moveTo>
                  <a:pt x="0" y="3425952"/>
                </a:moveTo>
                <a:lnTo>
                  <a:pt x="9144000" y="3425952"/>
                </a:lnTo>
                <a:lnTo>
                  <a:pt x="9144000" y="0"/>
                </a:lnTo>
                <a:lnTo>
                  <a:pt x="0" y="0"/>
                </a:lnTo>
                <a:lnTo>
                  <a:pt x="0" y="34259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811" y="1557191"/>
            <a:ext cx="7993380" cy="4151007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marR="478155" indent="-343535">
              <a:lnSpc>
                <a:spcPct val="90000"/>
              </a:lnSpc>
              <a:spcBef>
                <a:spcPts val="484"/>
              </a:spcBef>
            </a:pPr>
            <a:r>
              <a:rPr sz="3200" dirty="0">
                <a:latin typeface="Calibri"/>
                <a:cs typeface="Calibri"/>
              </a:rPr>
              <a:t>È </a:t>
            </a:r>
            <a:r>
              <a:rPr sz="3200" u="heavy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OBBLIGATORIO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PER </a:t>
            </a:r>
            <a:r>
              <a:rPr sz="3200" spc="5" dirty="0">
                <a:latin typeface="Calibri"/>
                <a:cs typeface="Calibri"/>
              </a:rPr>
              <a:t>TUTTI </a:t>
            </a:r>
            <a:r>
              <a:rPr sz="3200" dirty="0">
                <a:latin typeface="Calibri"/>
                <a:cs typeface="Calibri"/>
              </a:rPr>
              <a:t>GLI </a:t>
            </a:r>
            <a:r>
              <a:rPr sz="3200" spc="-15" dirty="0">
                <a:latin typeface="Calibri"/>
                <a:cs typeface="Calibri"/>
              </a:rPr>
              <a:t>ALUNNI </a:t>
            </a:r>
            <a:r>
              <a:rPr sz="3200" dirty="0">
                <a:latin typeface="Calibri"/>
                <a:cs typeface="Calibri"/>
              </a:rPr>
              <a:t>IN </a:t>
            </a:r>
            <a:endParaRPr lang="it-IT" sz="3200" dirty="0">
              <a:latin typeface="Calibri"/>
              <a:cs typeface="Calibri"/>
            </a:endParaRPr>
          </a:p>
          <a:p>
            <a:pPr marL="355600" marR="478155" indent="-343535">
              <a:lnSpc>
                <a:spcPct val="90000"/>
              </a:lnSpc>
              <a:spcBef>
                <a:spcPts val="484"/>
              </a:spcBef>
            </a:pPr>
            <a:r>
              <a:rPr sz="3200" spc="-5" dirty="0">
                <a:latin typeface="Calibri"/>
                <a:cs typeface="Calibri"/>
              </a:rPr>
              <a:t>POSSESSO DI </a:t>
            </a:r>
            <a:r>
              <a:rPr sz="3200" spc="-10" dirty="0">
                <a:latin typeface="Calibri"/>
                <a:cs typeface="Calibri"/>
              </a:rPr>
              <a:t>CERTIFICAZIONE </a:t>
            </a:r>
            <a:r>
              <a:rPr sz="3200" spc="-10" dirty="0">
                <a:solidFill>
                  <a:srgbClr val="FF0000"/>
                </a:solidFill>
                <a:latin typeface="Calibri"/>
                <a:cs typeface="Calibri"/>
              </a:rPr>
              <a:t>DSA </a:t>
            </a:r>
            <a:r>
              <a:rPr sz="3200" dirty="0">
                <a:latin typeface="Calibri"/>
                <a:cs typeface="Calibri"/>
              </a:rPr>
              <a:t>AI </a:t>
            </a:r>
            <a:r>
              <a:rPr sz="3200" spc="-5" dirty="0">
                <a:latin typeface="Calibri"/>
                <a:cs typeface="Calibri"/>
              </a:rPr>
              <a:t>SENSI </a:t>
            </a:r>
            <a:endParaRPr lang="it-IT" sz="3200" spc="-5" dirty="0">
              <a:latin typeface="Calibri"/>
              <a:cs typeface="Calibri"/>
            </a:endParaRPr>
          </a:p>
          <a:p>
            <a:pPr marL="355600" marR="478155" indent="-343535">
              <a:lnSpc>
                <a:spcPct val="90000"/>
              </a:lnSpc>
              <a:spcBef>
                <a:spcPts val="484"/>
              </a:spcBef>
            </a:pPr>
            <a:r>
              <a:rPr sz="3200" spc="-5" dirty="0">
                <a:latin typeface="Calibri"/>
                <a:cs typeface="Calibri"/>
              </a:rPr>
              <a:t>DELLA </a:t>
            </a:r>
            <a:r>
              <a:rPr sz="3200" spc="-10" dirty="0">
                <a:latin typeface="Calibri"/>
                <a:cs typeface="Calibri"/>
              </a:rPr>
              <a:t>LEGGE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0000"/>
                </a:solidFill>
                <a:latin typeface="Calibri"/>
                <a:cs typeface="Calibri"/>
              </a:rPr>
              <a:t>170/2010</a:t>
            </a:r>
            <a:endParaRPr lang="it-IT" sz="3200" spc="-5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355600" marR="478155" indent="-343535">
              <a:lnSpc>
                <a:spcPct val="90000"/>
              </a:lnSpc>
              <a:spcBef>
                <a:spcPts val="484"/>
              </a:spcBef>
            </a:pPr>
            <a:endParaRPr sz="3200" dirty="0">
              <a:latin typeface="Calibri"/>
              <a:cs typeface="Calibri"/>
            </a:endParaRPr>
          </a:p>
          <a:p>
            <a:pPr marL="355600" marR="1277620" indent="-343535">
              <a:lnSpc>
                <a:spcPts val="3460"/>
              </a:lnSpc>
              <a:spcBef>
                <a:spcPts val="815"/>
              </a:spcBef>
            </a:pPr>
            <a:r>
              <a:rPr sz="3200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http://www.normattiva.it/uri- </a:t>
            </a:r>
            <a:r>
              <a:rPr sz="3200" spc="-1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res/N2Ls?urn:nir:stato:legge:2010;170</a:t>
            </a:r>
            <a:endParaRPr sz="3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300" dirty="0">
              <a:latin typeface="Times New Roman"/>
              <a:cs typeface="Times New Roman"/>
            </a:endParaRPr>
          </a:p>
          <a:p>
            <a:pPr marL="431800" marR="5080" indent="233045">
              <a:lnSpc>
                <a:spcPts val="3450"/>
              </a:lnSpc>
            </a:pP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1425" y="460001"/>
            <a:ext cx="56216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0000"/>
                </a:solidFill>
              </a:rPr>
              <a:t>Codici </a:t>
            </a:r>
            <a:r>
              <a:rPr spc="-5" dirty="0">
                <a:solidFill>
                  <a:srgbClr val="000000"/>
                </a:solidFill>
              </a:rPr>
              <a:t>certificazione</a:t>
            </a:r>
            <a:r>
              <a:rPr spc="-40" dirty="0">
                <a:solidFill>
                  <a:srgbClr val="000000"/>
                </a:solidFill>
              </a:rPr>
              <a:t> </a:t>
            </a:r>
            <a:r>
              <a:rPr spc="-15" dirty="0">
                <a:solidFill>
                  <a:srgbClr val="000000"/>
                </a:solidFill>
              </a:rPr>
              <a:t>DSA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811" y="1508362"/>
            <a:ext cx="7526020" cy="4512945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870"/>
              </a:spcBef>
              <a:buChar char="-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F81.0 </a:t>
            </a:r>
            <a:r>
              <a:rPr sz="3200" spc="-10" dirty="0">
                <a:latin typeface="Calibri"/>
                <a:cs typeface="Calibri"/>
              </a:rPr>
              <a:t>Disturbo specifico </a:t>
            </a:r>
            <a:r>
              <a:rPr sz="3200" spc="-5" dirty="0">
                <a:latin typeface="Calibri"/>
                <a:cs typeface="Calibri"/>
              </a:rPr>
              <a:t>della</a:t>
            </a:r>
            <a:r>
              <a:rPr sz="3200" spc="4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lettura</a:t>
            </a:r>
            <a:endParaRPr sz="3200" dirty="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770"/>
              </a:spcBef>
              <a:buChar char="-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F81.1 </a:t>
            </a:r>
            <a:r>
              <a:rPr sz="3200" spc="-10" dirty="0">
                <a:latin typeface="Calibri"/>
                <a:cs typeface="Calibri"/>
              </a:rPr>
              <a:t>Disturbo specifico </a:t>
            </a:r>
            <a:r>
              <a:rPr sz="3200" spc="-5" dirty="0">
                <a:latin typeface="Calibri"/>
                <a:cs typeface="Calibri"/>
              </a:rPr>
              <a:t>della </a:t>
            </a:r>
            <a:r>
              <a:rPr sz="3200" spc="-10" dirty="0">
                <a:latin typeface="Calibri"/>
                <a:cs typeface="Calibri"/>
              </a:rPr>
              <a:t>compitazione  </a:t>
            </a:r>
            <a:r>
              <a:rPr sz="3200" spc="-15" dirty="0">
                <a:latin typeface="Calibri"/>
                <a:cs typeface="Calibri"/>
              </a:rPr>
              <a:t>(disortografia)</a:t>
            </a:r>
            <a:endParaRPr sz="3200" dirty="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765"/>
              </a:spcBef>
              <a:buChar char="-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F81.2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Discalculia</a:t>
            </a:r>
            <a:endParaRPr sz="3200" dirty="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770"/>
              </a:spcBef>
              <a:buChar char="-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F81.3 </a:t>
            </a:r>
            <a:r>
              <a:rPr sz="3200" spc="-10" dirty="0">
                <a:latin typeface="Calibri"/>
                <a:cs typeface="Calibri"/>
              </a:rPr>
              <a:t>Disturbo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misto</a:t>
            </a:r>
            <a:endParaRPr sz="3200" dirty="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765"/>
              </a:spcBef>
              <a:buChar char="-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F81.8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Disgrafia</a:t>
            </a:r>
            <a:endParaRPr sz="3200" dirty="0">
              <a:latin typeface="Calibri"/>
              <a:cs typeface="Calibri"/>
            </a:endParaRPr>
          </a:p>
          <a:p>
            <a:pPr marL="355600" marR="1014730" indent="-343535">
              <a:lnSpc>
                <a:spcPct val="100000"/>
              </a:lnSpc>
              <a:spcBef>
                <a:spcPts val="770"/>
              </a:spcBef>
              <a:buChar char="-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F81.9 </a:t>
            </a:r>
            <a:r>
              <a:rPr sz="3200" spc="-10" dirty="0">
                <a:latin typeface="Calibri"/>
                <a:cs typeface="Calibri"/>
              </a:rPr>
              <a:t>Disturbo </a:t>
            </a:r>
            <a:r>
              <a:rPr sz="3200" spc="-5" dirty="0">
                <a:latin typeface="Calibri"/>
                <a:cs typeface="Calibri"/>
              </a:rPr>
              <a:t>aspecifico delle abilità  </a:t>
            </a:r>
            <a:r>
              <a:rPr sz="3200" spc="-10" dirty="0">
                <a:latin typeface="Calibri"/>
                <a:cs typeface="Calibri"/>
              </a:rPr>
              <a:t>scolastiche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04091" y="460001"/>
            <a:ext cx="33318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0" dirty="0">
                <a:solidFill>
                  <a:srgbClr val="000000"/>
                </a:solidFill>
              </a:rPr>
              <a:t>COMORBILITA’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811" y="1605613"/>
            <a:ext cx="7964805" cy="4220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Una </a:t>
            </a:r>
            <a:r>
              <a:rPr sz="3200" spc="-5" dirty="0">
                <a:latin typeface="Calibri"/>
                <a:cs typeface="Calibri"/>
              </a:rPr>
              <a:t>certificazione di </a:t>
            </a:r>
            <a:r>
              <a:rPr sz="3200" spc="-10" dirty="0">
                <a:latin typeface="Calibri"/>
                <a:cs typeface="Calibri"/>
              </a:rPr>
              <a:t>DSA </a:t>
            </a:r>
            <a:r>
              <a:rPr sz="3200" spc="-5" dirty="0">
                <a:latin typeface="Calibri"/>
                <a:cs typeface="Calibri"/>
              </a:rPr>
              <a:t>può </a:t>
            </a:r>
            <a:r>
              <a:rPr sz="3200" spc="-10" dirty="0">
                <a:latin typeface="Calibri"/>
                <a:cs typeface="Calibri"/>
              </a:rPr>
              <a:t>comprendere </a:t>
            </a:r>
            <a:r>
              <a:rPr sz="3200" dirty="0">
                <a:latin typeface="Calibri"/>
                <a:cs typeface="Calibri"/>
              </a:rPr>
              <a:t>altri  </a:t>
            </a:r>
            <a:r>
              <a:rPr sz="3200" spc="-10" dirty="0">
                <a:latin typeface="Calibri"/>
                <a:cs typeface="Calibri"/>
              </a:rPr>
              <a:t>codici </a:t>
            </a:r>
            <a:r>
              <a:rPr sz="3200" dirty="0">
                <a:latin typeface="Calibri"/>
                <a:cs typeface="Calibri"/>
              </a:rPr>
              <a:t>che </a:t>
            </a:r>
            <a:r>
              <a:rPr sz="3200" spc="-10" dirty="0">
                <a:latin typeface="Calibri"/>
                <a:cs typeface="Calibri"/>
              </a:rPr>
              <a:t>indicano </a:t>
            </a:r>
            <a:r>
              <a:rPr sz="3200" dirty="0">
                <a:latin typeface="Calibri"/>
                <a:cs typeface="Calibri"/>
              </a:rPr>
              <a:t>alcune </a:t>
            </a:r>
            <a:r>
              <a:rPr sz="3200" spc="-10" dirty="0">
                <a:latin typeface="Calibri"/>
                <a:cs typeface="Calibri"/>
              </a:rPr>
              <a:t>comorbilità </a:t>
            </a:r>
            <a:r>
              <a:rPr sz="3200" dirty="0">
                <a:latin typeface="Calibri"/>
                <a:cs typeface="Calibri"/>
              </a:rPr>
              <a:t>ad  esempio:</a:t>
            </a:r>
            <a:endParaRPr sz="3200">
              <a:latin typeface="Calibri"/>
              <a:cs typeface="Calibri"/>
            </a:endParaRPr>
          </a:p>
          <a:p>
            <a:pPr marL="355600" marR="203835" indent="-343535">
              <a:lnSpc>
                <a:spcPct val="100000"/>
              </a:lnSpc>
              <a:spcBef>
                <a:spcPts val="770"/>
              </a:spcBef>
            </a:pPr>
            <a:r>
              <a:rPr sz="3200" spc="-5" dirty="0">
                <a:latin typeface="Calibri"/>
                <a:cs typeface="Calibri"/>
              </a:rPr>
              <a:t>F81.2/ </a:t>
            </a:r>
            <a:r>
              <a:rPr sz="3200" dirty="0">
                <a:latin typeface="Calibri"/>
                <a:cs typeface="Calibri"/>
              </a:rPr>
              <a:t>F81.8 </a:t>
            </a:r>
            <a:r>
              <a:rPr sz="3200" spc="-5" dirty="0">
                <a:latin typeface="Calibri"/>
                <a:cs typeface="Calibri"/>
              </a:rPr>
              <a:t>Discalculia/ </a:t>
            </a:r>
            <a:r>
              <a:rPr sz="3200" spc="-15" dirty="0">
                <a:latin typeface="Calibri"/>
                <a:cs typeface="Calibri"/>
              </a:rPr>
              <a:t>Disgrafia </a:t>
            </a:r>
            <a:r>
              <a:rPr sz="3200" spc="-10" dirty="0">
                <a:latin typeface="Calibri"/>
                <a:cs typeface="Calibri"/>
              </a:rPr>
              <a:t>con </a:t>
            </a:r>
            <a:r>
              <a:rPr sz="3200" spc="-5" dirty="0">
                <a:latin typeface="Calibri"/>
                <a:cs typeface="Calibri"/>
              </a:rPr>
              <a:t>ADHD in  </a:t>
            </a:r>
            <a:r>
              <a:rPr sz="3200" spc="-10" dirty="0">
                <a:latin typeface="Calibri"/>
                <a:cs typeface="Calibri"/>
              </a:rPr>
              <a:t>comorbilità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32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FF0000"/>
                </a:solidFill>
                <a:latin typeface="Calibri"/>
                <a:cs typeface="Calibri"/>
              </a:rPr>
              <a:t>ancora…</a:t>
            </a:r>
            <a:endParaRPr sz="3200">
              <a:latin typeface="Calibri"/>
              <a:cs typeface="Calibri"/>
            </a:endParaRPr>
          </a:p>
          <a:p>
            <a:pPr marL="355600" marR="229870" indent="-343535">
              <a:lnSpc>
                <a:spcPct val="100000"/>
              </a:lnSpc>
              <a:spcBef>
                <a:spcPts val="770"/>
              </a:spcBef>
            </a:pPr>
            <a:r>
              <a:rPr sz="3200" spc="-5" dirty="0">
                <a:latin typeface="Calibri"/>
                <a:cs typeface="Calibri"/>
              </a:rPr>
              <a:t>emotività, </a:t>
            </a:r>
            <a:r>
              <a:rPr sz="3200" spc="-10" dirty="0">
                <a:latin typeface="Calibri"/>
                <a:cs typeface="Calibri"/>
              </a:rPr>
              <a:t>disattenzione, </a:t>
            </a:r>
            <a:r>
              <a:rPr sz="3200" spc="-5" dirty="0">
                <a:latin typeface="Calibri"/>
                <a:cs typeface="Calibri"/>
              </a:rPr>
              <a:t>epilessie </a:t>
            </a:r>
            <a:r>
              <a:rPr sz="3200" spc="-15" dirty="0">
                <a:latin typeface="Calibri"/>
                <a:cs typeface="Calibri"/>
              </a:rPr>
              <a:t>fototopiche,  difficoltà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visuo-percettive…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2988" y="0"/>
            <a:ext cx="7755255" cy="2496196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05"/>
              </a:spcBef>
            </a:pPr>
            <a:br>
              <a:rPr lang="it-IT" sz="4000" spc="-15" dirty="0">
                <a:solidFill>
                  <a:srgbClr val="C00000"/>
                </a:solidFill>
              </a:rPr>
            </a:br>
            <a:r>
              <a:rPr sz="4000" spc="-15" dirty="0">
                <a:solidFill>
                  <a:srgbClr val="C00000"/>
                </a:solidFill>
              </a:rPr>
              <a:t>BES</a:t>
            </a:r>
            <a:endParaRPr sz="4000" dirty="0"/>
          </a:p>
          <a:p>
            <a:pPr marL="12700" marR="5080" algn="ctr">
              <a:lnSpc>
                <a:spcPct val="100000"/>
              </a:lnSpc>
              <a:spcBef>
                <a:spcPts val="135"/>
              </a:spcBef>
            </a:pPr>
            <a:r>
              <a:rPr sz="1800" spc="-25" dirty="0">
                <a:solidFill>
                  <a:srgbClr val="000000"/>
                </a:solidFill>
              </a:rPr>
              <a:t>L’espressione </a:t>
            </a:r>
            <a:r>
              <a:rPr sz="1800" spc="-5" dirty="0">
                <a:solidFill>
                  <a:srgbClr val="000000"/>
                </a:solidFill>
              </a:rPr>
              <a:t>“Bisogni </a:t>
            </a:r>
            <a:r>
              <a:rPr sz="1800" spc="-10" dirty="0">
                <a:solidFill>
                  <a:srgbClr val="000000"/>
                </a:solidFill>
              </a:rPr>
              <a:t>Educativi </a:t>
            </a:r>
            <a:r>
              <a:rPr sz="1800" dirty="0">
                <a:solidFill>
                  <a:srgbClr val="000000"/>
                </a:solidFill>
              </a:rPr>
              <a:t>Speciali” </a:t>
            </a:r>
            <a:r>
              <a:rPr sz="1800" spc="-10" dirty="0">
                <a:solidFill>
                  <a:srgbClr val="000000"/>
                </a:solidFill>
              </a:rPr>
              <a:t>(BES) </a:t>
            </a:r>
            <a:r>
              <a:rPr sz="1800" dirty="0">
                <a:solidFill>
                  <a:srgbClr val="000000"/>
                </a:solidFill>
              </a:rPr>
              <a:t>è </a:t>
            </a:r>
            <a:r>
              <a:rPr sz="1800" spc="-15" dirty="0">
                <a:solidFill>
                  <a:srgbClr val="000000"/>
                </a:solidFill>
              </a:rPr>
              <a:t>entrata </a:t>
            </a:r>
            <a:r>
              <a:rPr sz="1800" spc="-5" dirty="0">
                <a:solidFill>
                  <a:srgbClr val="000000"/>
                </a:solidFill>
              </a:rPr>
              <a:t>nel </a:t>
            </a:r>
            <a:r>
              <a:rPr sz="1800" spc="-15" dirty="0">
                <a:solidFill>
                  <a:srgbClr val="000000"/>
                </a:solidFill>
              </a:rPr>
              <a:t>vasto </a:t>
            </a:r>
            <a:r>
              <a:rPr sz="1800" spc="-5" dirty="0">
                <a:solidFill>
                  <a:srgbClr val="000000"/>
                </a:solidFill>
              </a:rPr>
              <a:t>uso in Italia dopo  </a:t>
            </a:r>
            <a:r>
              <a:rPr sz="1800" spc="-15" dirty="0">
                <a:solidFill>
                  <a:srgbClr val="000000"/>
                </a:solidFill>
              </a:rPr>
              <a:t>l’emanazione </a:t>
            </a:r>
            <a:r>
              <a:rPr sz="1800" spc="-5" dirty="0">
                <a:solidFill>
                  <a:srgbClr val="000000"/>
                </a:solidFill>
              </a:rPr>
              <a:t>della </a:t>
            </a:r>
            <a:r>
              <a:rPr sz="2000" spc="-15" dirty="0">
                <a:solidFill>
                  <a:srgbClr val="C00000"/>
                </a:solidFill>
              </a:rPr>
              <a:t>Direttiva </a:t>
            </a:r>
            <a:r>
              <a:rPr sz="2000" spc="-5" dirty="0">
                <a:solidFill>
                  <a:srgbClr val="C00000"/>
                </a:solidFill>
              </a:rPr>
              <a:t>ministeriale del </a:t>
            </a:r>
            <a:r>
              <a:rPr sz="2000" dirty="0">
                <a:solidFill>
                  <a:srgbClr val="C00000"/>
                </a:solidFill>
              </a:rPr>
              <a:t>27 </a:t>
            </a:r>
            <a:r>
              <a:rPr sz="2000" spc="-10" dirty="0">
                <a:solidFill>
                  <a:srgbClr val="C00000"/>
                </a:solidFill>
              </a:rPr>
              <a:t>dicembre </a:t>
            </a:r>
            <a:r>
              <a:rPr sz="2000" dirty="0">
                <a:solidFill>
                  <a:srgbClr val="C00000"/>
                </a:solidFill>
              </a:rPr>
              <a:t>2012 </a:t>
            </a:r>
            <a:r>
              <a:rPr sz="2000" i="1" spc="-5" dirty="0">
                <a:solidFill>
                  <a:srgbClr val="000000"/>
                </a:solidFill>
                <a:latin typeface="Calibri"/>
                <a:cs typeface="Calibri"/>
              </a:rPr>
              <a:t>“Strumenti di  </a:t>
            </a:r>
            <a:r>
              <a:rPr sz="2000" i="1" spc="-10" dirty="0">
                <a:solidFill>
                  <a:srgbClr val="000000"/>
                </a:solidFill>
                <a:latin typeface="Calibri"/>
                <a:cs typeface="Calibri"/>
              </a:rPr>
              <a:t>intervento </a:t>
            </a:r>
            <a:r>
              <a:rPr sz="2000" i="1" spc="-5" dirty="0">
                <a:solidFill>
                  <a:srgbClr val="000000"/>
                </a:solidFill>
                <a:latin typeface="Calibri"/>
                <a:cs typeface="Calibri"/>
              </a:rPr>
              <a:t>per alunni </a:t>
            </a:r>
            <a:r>
              <a:rPr sz="2000" i="1" spc="-10" dirty="0">
                <a:solidFill>
                  <a:srgbClr val="000000"/>
                </a:solidFill>
                <a:latin typeface="Calibri"/>
                <a:cs typeface="Calibri"/>
              </a:rPr>
              <a:t>con </a:t>
            </a:r>
            <a:r>
              <a:rPr sz="2000" i="1" dirty="0">
                <a:solidFill>
                  <a:srgbClr val="000000"/>
                </a:solidFill>
                <a:latin typeface="Calibri"/>
                <a:cs typeface="Calibri"/>
              </a:rPr>
              <a:t>Bisogni </a:t>
            </a:r>
            <a:r>
              <a:rPr sz="2000" i="1" spc="-10" dirty="0">
                <a:solidFill>
                  <a:srgbClr val="000000"/>
                </a:solidFill>
                <a:latin typeface="Calibri"/>
                <a:cs typeface="Calibri"/>
              </a:rPr>
              <a:t>Educativi </a:t>
            </a:r>
            <a:r>
              <a:rPr sz="2000" i="1" spc="-5" dirty="0">
                <a:solidFill>
                  <a:srgbClr val="000000"/>
                </a:solidFill>
                <a:latin typeface="Calibri"/>
                <a:cs typeface="Calibri"/>
              </a:rPr>
              <a:t>Speciali </a:t>
            </a:r>
            <a:r>
              <a:rPr sz="2000" i="1" dirty="0">
                <a:solidFill>
                  <a:srgbClr val="000000"/>
                </a:solidFill>
                <a:latin typeface="Calibri"/>
                <a:cs typeface="Calibri"/>
              </a:rPr>
              <a:t>e </a:t>
            </a:r>
            <a:r>
              <a:rPr sz="2000" i="1" spc="-10" dirty="0">
                <a:solidFill>
                  <a:srgbClr val="000000"/>
                </a:solidFill>
                <a:latin typeface="Calibri"/>
                <a:cs typeface="Calibri"/>
              </a:rPr>
              <a:t>organizzazione  territoriale </a:t>
            </a:r>
            <a:r>
              <a:rPr sz="2000" i="1" spc="-5" dirty="0">
                <a:solidFill>
                  <a:srgbClr val="000000"/>
                </a:solidFill>
                <a:latin typeface="Calibri"/>
                <a:cs typeface="Calibri"/>
              </a:rPr>
              <a:t>per l’inclusione</a:t>
            </a:r>
            <a:r>
              <a:rPr sz="2000" i="1" spc="-25" dirty="0">
                <a:solidFill>
                  <a:srgbClr val="000000"/>
                </a:solidFill>
                <a:latin typeface="Calibri"/>
                <a:cs typeface="Calibri"/>
              </a:rPr>
              <a:t> scolastica</a:t>
            </a:r>
            <a:r>
              <a:rPr sz="2000" spc="-25" dirty="0">
                <a:solidFill>
                  <a:srgbClr val="000000"/>
                </a:solidFill>
              </a:rPr>
              <a:t>“.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358598" y="1403082"/>
            <a:ext cx="8089646" cy="4397394"/>
          </a:xfrm>
          <a:prstGeom prst="rect">
            <a:avLst/>
          </a:prstGeom>
        </p:spPr>
        <p:txBody>
          <a:bodyPr vert="horz" wrap="square" lIns="0" tIns="801406" rIns="0" bIns="0" rtlCol="0">
            <a:spAutoFit/>
          </a:bodyPr>
          <a:lstStyle/>
          <a:p>
            <a:pPr marL="532765" marR="5080" indent="-343535">
              <a:lnSpc>
                <a:spcPct val="100000"/>
              </a:lnSpc>
              <a:spcBef>
                <a:spcPts val="105"/>
              </a:spcBef>
            </a:pPr>
            <a:endParaRPr lang="it-IT" sz="3200" u="none" dirty="0">
              <a:solidFill>
                <a:srgbClr val="000000"/>
              </a:solidFill>
            </a:endParaRPr>
          </a:p>
          <a:p>
            <a:pPr marL="532765" marR="5080" indent="-343535" algn="just">
              <a:lnSpc>
                <a:spcPct val="100000"/>
              </a:lnSpc>
              <a:spcBef>
                <a:spcPts val="105"/>
              </a:spcBef>
            </a:pPr>
            <a:endParaRPr lang="it-IT" sz="3200" u="none" dirty="0">
              <a:solidFill>
                <a:srgbClr val="000000"/>
              </a:solidFill>
            </a:endParaRPr>
          </a:p>
          <a:p>
            <a:pPr marL="532765" marR="5080" indent="-343535" algn="just">
              <a:lnSpc>
                <a:spcPct val="100000"/>
              </a:lnSpc>
              <a:spcBef>
                <a:spcPts val="105"/>
              </a:spcBef>
            </a:pPr>
            <a:endParaRPr lang="it-IT" sz="3200" u="none" dirty="0">
              <a:solidFill>
                <a:srgbClr val="000000"/>
              </a:solidFill>
            </a:endParaRPr>
          </a:p>
          <a:p>
            <a:pPr marL="532765" marR="5080" indent="-343535" algn="just">
              <a:lnSpc>
                <a:spcPct val="100000"/>
              </a:lnSpc>
              <a:spcBef>
                <a:spcPts val="105"/>
              </a:spcBef>
            </a:pPr>
            <a:r>
              <a:rPr sz="3200" u="none" dirty="0" err="1">
                <a:solidFill>
                  <a:srgbClr val="000000"/>
                </a:solidFill>
              </a:rPr>
              <a:t>Nei</a:t>
            </a:r>
            <a:r>
              <a:rPr sz="3200" u="none" dirty="0">
                <a:solidFill>
                  <a:srgbClr val="000000"/>
                </a:solidFill>
              </a:rPr>
              <a:t> Bisogni </a:t>
            </a:r>
            <a:r>
              <a:rPr sz="3200" u="none" spc="-15" dirty="0">
                <a:solidFill>
                  <a:srgbClr val="000000"/>
                </a:solidFill>
              </a:rPr>
              <a:t>Educativi </a:t>
            </a:r>
            <a:r>
              <a:rPr sz="3200" u="none" spc="-5" dirty="0">
                <a:solidFill>
                  <a:srgbClr val="000000"/>
                </a:solidFill>
              </a:rPr>
              <a:t>Speciali </a:t>
            </a:r>
            <a:r>
              <a:rPr sz="3200" u="none" spc="-10" dirty="0">
                <a:solidFill>
                  <a:srgbClr val="000000"/>
                </a:solidFill>
              </a:rPr>
              <a:t>rientrano </a:t>
            </a:r>
            <a:r>
              <a:rPr sz="3200" u="none" dirty="0" err="1">
                <a:solidFill>
                  <a:srgbClr val="000000"/>
                </a:solidFill>
              </a:rPr>
              <a:t>anche</a:t>
            </a:r>
            <a:r>
              <a:rPr sz="3200" u="none" dirty="0">
                <a:solidFill>
                  <a:srgbClr val="000000"/>
                </a:solidFill>
              </a:rPr>
              <a:t> </a:t>
            </a:r>
            <a:r>
              <a:rPr sz="3200" u="none" dirty="0" err="1">
                <a:solidFill>
                  <a:srgbClr val="000000"/>
                </a:solidFill>
              </a:rPr>
              <a:t>gl</a:t>
            </a:r>
            <a:r>
              <a:rPr lang="it-IT" sz="3200" u="none" dirty="0">
                <a:solidFill>
                  <a:srgbClr val="000000"/>
                </a:solidFill>
              </a:rPr>
              <a:t>i </a:t>
            </a:r>
            <a:r>
              <a:rPr sz="3200" u="none" dirty="0" err="1">
                <a:solidFill>
                  <a:srgbClr val="000000"/>
                </a:solidFill>
              </a:rPr>
              <a:t>alunni</a:t>
            </a:r>
            <a:r>
              <a:rPr sz="3200" u="none" dirty="0">
                <a:solidFill>
                  <a:srgbClr val="000000"/>
                </a:solidFill>
              </a:rPr>
              <a:t> che </a:t>
            </a:r>
            <a:r>
              <a:rPr sz="3200" u="none" spc="-5" dirty="0">
                <a:solidFill>
                  <a:srgbClr val="000000"/>
                </a:solidFill>
              </a:rPr>
              <a:t>non hanno una diagnosi</a:t>
            </a:r>
            <a:r>
              <a:rPr sz="3200" u="none" spc="50" dirty="0">
                <a:solidFill>
                  <a:srgbClr val="000000"/>
                </a:solidFill>
              </a:rPr>
              <a:t> </a:t>
            </a:r>
            <a:r>
              <a:rPr sz="3200" u="none" spc="-5" dirty="0">
                <a:solidFill>
                  <a:srgbClr val="000000"/>
                </a:solidFill>
              </a:rPr>
              <a:t>clinica:</a:t>
            </a:r>
            <a:endParaRPr sz="3200" dirty="0"/>
          </a:p>
          <a:p>
            <a:pPr marL="532765" marR="1485900" indent="-343535" algn="just">
              <a:lnSpc>
                <a:spcPct val="100000"/>
              </a:lnSpc>
              <a:spcBef>
                <a:spcPts val="765"/>
              </a:spcBef>
            </a:pPr>
            <a:r>
              <a:rPr lang="it-IT" sz="3200" b="1" u="none" spc="-15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sz="3200" b="1" u="none" spc="-15" dirty="0" err="1">
                <a:solidFill>
                  <a:srgbClr val="000000"/>
                </a:solidFill>
                <a:latin typeface="Calibri"/>
                <a:cs typeface="Calibri"/>
              </a:rPr>
              <a:t>svantaggio</a:t>
            </a:r>
            <a:r>
              <a:rPr sz="3200" b="1" u="none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b="1" u="none" spc="-10" dirty="0">
                <a:solidFill>
                  <a:srgbClr val="000000"/>
                </a:solidFill>
                <a:latin typeface="Calibri"/>
                <a:cs typeface="Calibri"/>
              </a:rPr>
              <a:t>socio-economico-culturale-  </a:t>
            </a:r>
            <a:r>
              <a:rPr sz="3200" b="1" u="none" spc="-5" dirty="0">
                <a:solidFill>
                  <a:srgbClr val="000000"/>
                </a:solidFill>
                <a:latin typeface="Calibri"/>
                <a:cs typeface="Calibri"/>
              </a:rPr>
              <a:t>linguistico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533400"/>
            <a:ext cx="7718635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0000"/>
                </a:solidFill>
              </a:rPr>
              <a:t>PD</a:t>
            </a:r>
            <a:r>
              <a:rPr lang="it-IT" dirty="0">
                <a:solidFill>
                  <a:srgbClr val="000000"/>
                </a:solidFill>
              </a:rPr>
              <a:t>P</a:t>
            </a:r>
            <a:br>
              <a:rPr lang="it-IT" dirty="0">
                <a:solidFill>
                  <a:srgbClr val="000000"/>
                </a:solidFill>
              </a:rPr>
            </a:br>
            <a:r>
              <a:rPr lang="it-IT" dirty="0">
                <a:solidFill>
                  <a:srgbClr val="000000"/>
                </a:solidFill>
              </a:rPr>
              <a:t>ISTRUZIONI ALLA COMPILAZIONE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019" y="1981200"/>
            <a:ext cx="8150781" cy="4280018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SEZIONE A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( comune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a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tutti gli allievi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BES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20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DSA)</a:t>
            </a:r>
            <a:endParaRPr sz="2000" dirty="0">
              <a:latin typeface="Calibri"/>
              <a:cs typeface="Calibri"/>
            </a:endParaRPr>
          </a:p>
          <a:p>
            <a:pPr marL="354965" marR="339725" indent="-342900">
              <a:lnSpc>
                <a:spcPct val="100000"/>
              </a:lnSpc>
              <a:spcBef>
                <a:spcPts val="480"/>
              </a:spcBef>
            </a:pPr>
            <a:r>
              <a:rPr sz="2000" b="1" dirty="0">
                <a:latin typeface="Calibri"/>
                <a:cs typeface="Calibri"/>
              </a:rPr>
              <a:t>In </a:t>
            </a:r>
            <a:r>
              <a:rPr sz="2000" b="1" spc="-5" dirty="0">
                <a:latin typeface="Calibri"/>
                <a:cs typeface="Calibri"/>
              </a:rPr>
              <a:t>questa sezione </a:t>
            </a:r>
            <a:r>
              <a:rPr sz="2000" b="1" spc="-10" dirty="0">
                <a:latin typeface="Calibri"/>
                <a:cs typeface="Calibri"/>
              </a:rPr>
              <a:t>devono essere </a:t>
            </a:r>
            <a:r>
              <a:rPr sz="2000" b="1" dirty="0">
                <a:latin typeface="Calibri"/>
                <a:cs typeface="Calibri"/>
              </a:rPr>
              <a:t>inseriti i </a:t>
            </a:r>
            <a:r>
              <a:rPr sz="2000" b="1" spc="-10" dirty="0">
                <a:latin typeface="Calibri"/>
                <a:cs typeface="Calibri"/>
              </a:rPr>
              <a:t>dati anagrafici </a:t>
            </a:r>
            <a:r>
              <a:rPr sz="2000" b="1" dirty="0">
                <a:latin typeface="Calibri"/>
                <a:cs typeface="Calibri"/>
              </a:rPr>
              <a:t>e le </a:t>
            </a:r>
            <a:r>
              <a:rPr sz="2000" b="1" spc="-5" dirty="0">
                <a:latin typeface="Calibri"/>
                <a:cs typeface="Calibri"/>
              </a:rPr>
              <a:t>informazioni  essenziali </a:t>
            </a:r>
            <a:r>
              <a:rPr sz="2000" b="1" dirty="0">
                <a:latin typeface="Calibri"/>
                <a:cs typeface="Calibri"/>
              </a:rPr>
              <a:t>di </a:t>
            </a:r>
            <a:r>
              <a:rPr sz="2000" b="1" spc="-10" dirty="0">
                <a:latin typeface="Calibri"/>
                <a:cs typeface="Calibri"/>
              </a:rPr>
              <a:t>presentazione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dell’allievo</a:t>
            </a:r>
            <a:endParaRPr sz="2000" dirty="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SEZIONE </a:t>
            </a:r>
            <a:r>
              <a:rPr sz="2000" b="1" dirty="0">
                <a:latin typeface="Calibri"/>
                <a:cs typeface="Calibri"/>
              </a:rPr>
              <a:t>B </a:t>
            </a:r>
            <a:r>
              <a:rPr sz="2000" b="1" spc="-35" dirty="0">
                <a:latin typeface="Calibri"/>
                <a:cs typeface="Calibri"/>
              </a:rPr>
              <a:t>PARTE </a:t>
            </a:r>
            <a:r>
              <a:rPr sz="2000" b="1" spc="-5" dirty="0">
                <a:latin typeface="Calibri"/>
                <a:cs typeface="Calibri"/>
              </a:rPr>
              <a:t>1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(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solo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allievi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con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certificazione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DSA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4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SEZIONE </a:t>
            </a:r>
            <a:r>
              <a:rPr sz="2000" b="1" dirty="0">
                <a:latin typeface="Calibri"/>
                <a:cs typeface="Calibri"/>
              </a:rPr>
              <a:t>B </a:t>
            </a:r>
            <a:r>
              <a:rPr sz="2000" b="1" spc="-35" dirty="0">
                <a:latin typeface="Calibri"/>
                <a:cs typeface="Calibri"/>
              </a:rPr>
              <a:t>PARTE </a:t>
            </a:r>
            <a:r>
              <a:rPr sz="2000" b="1" dirty="0">
                <a:latin typeface="Calibri"/>
                <a:cs typeface="Calibri"/>
              </a:rPr>
              <a:t>2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(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allievi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con BES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SEZIONE </a:t>
            </a:r>
            <a:r>
              <a:rPr sz="2000" b="1" dirty="0">
                <a:latin typeface="Calibri"/>
                <a:cs typeface="Calibri"/>
              </a:rPr>
              <a:t>C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(comune a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tutti gli allievi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con DSA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2000"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BES)</a:t>
            </a:r>
            <a:endParaRPr sz="2000" dirty="0">
              <a:latin typeface="Calibri"/>
              <a:cs typeface="Calibri"/>
            </a:endParaRPr>
          </a:p>
          <a:p>
            <a:pPr marL="354965" marR="6604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SEZIONE </a:t>
            </a:r>
            <a:r>
              <a:rPr sz="2000" b="1" dirty="0">
                <a:latin typeface="Calibri"/>
                <a:cs typeface="Calibri"/>
              </a:rPr>
              <a:t>D </a:t>
            </a:r>
            <a:r>
              <a:rPr sz="2000" b="1" spc="-55" dirty="0">
                <a:latin typeface="Calibri"/>
                <a:cs typeface="Calibri"/>
              </a:rPr>
              <a:t>–PATTO </a:t>
            </a:r>
            <a:r>
              <a:rPr sz="2000" b="1" spc="-25" dirty="0">
                <a:latin typeface="Calibri"/>
                <a:cs typeface="Calibri"/>
              </a:rPr>
              <a:t>EDUCATIVO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(comune a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tutti gli allievi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con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DSA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e 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BES)</a:t>
            </a:r>
            <a:endParaRPr sz="2000" dirty="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SEZIONE </a:t>
            </a:r>
            <a:r>
              <a:rPr sz="2000" b="1" dirty="0">
                <a:latin typeface="Calibri"/>
                <a:cs typeface="Calibri"/>
              </a:rPr>
              <a:t>D </a:t>
            </a:r>
            <a:r>
              <a:rPr sz="2000" b="1" spc="-5" dirty="0">
                <a:latin typeface="Calibri"/>
                <a:cs typeface="Calibri"/>
              </a:rPr>
              <a:t>–INTERVENTI </a:t>
            </a:r>
            <a:r>
              <a:rPr sz="2000" b="1" spc="-20" dirty="0">
                <a:latin typeface="Calibri"/>
                <a:cs typeface="Calibri"/>
              </a:rPr>
              <a:t>EDUCATIVI </a:t>
            </a:r>
            <a:r>
              <a:rPr sz="2000" b="1" spc="-25" dirty="0">
                <a:latin typeface="Calibri"/>
                <a:cs typeface="Calibri"/>
              </a:rPr>
              <a:t>DIDATTICI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(comune a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tutti gli allievi  con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DSA</a:t>
            </a:r>
            <a:r>
              <a:rPr lang="it-IT" sz="20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e BES) </a:t>
            </a:r>
            <a:endParaRPr lang="it-IT" sz="2000" b="1" spc="-1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SEZIONE E–STRUMENTI </a:t>
            </a:r>
            <a:r>
              <a:rPr sz="2000" b="1" spc="-20" dirty="0">
                <a:latin typeface="Calibri"/>
                <a:cs typeface="Calibri"/>
              </a:rPr>
              <a:t>COMPENSATIVI </a:t>
            </a:r>
            <a:r>
              <a:rPr sz="2000" b="1" dirty="0">
                <a:latin typeface="Calibri"/>
                <a:cs typeface="Calibri"/>
              </a:rPr>
              <a:t>E </a:t>
            </a:r>
            <a:r>
              <a:rPr sz="2000" b="1" spc="-5" dirty="0">
                <a:latin typeface="Calibri"/>
                <a:cs typeface="Calibri"/>
              </a:rPr>
              <a:t>MISURE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DISPENSATIVE</a:t>
            </a:r>
            <a:endParaRPr sz="2000" dirty="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latin typeface="Calibri"/>
                <a:cs typeface="Calibri"/>
              </a:rPr>
              <a:t>INDICAZIONI </a:t>
            </a:r>
            <a:r>
              <a:rPr sz="2000" b="1" spc="-5" dirty="0">
                <a:latin typeface="Calibri"/>
                <a:cs typeface="Calibri"/>
              </a:rPr>
              <a:t>GENERALI PER </a:t>
            </a:r>
            <a:r>
              <a:rPr sz="2000" b="1" dirty="0">
                <a:latin typeface="Calibri"/>
                <a:cs typeface="Calibri"/>
              </a:rPr>
              <a:t>LA </a:t>
            </a:r>
            <a:r>
              <a:rPr sz="2000" b="1" spc="-5" dirty="0">
                <a:latin typeface="Calibri"/>
                <a:cs typeface="Calibri"/>
              </a:rPr>
              <a:t>VERIFICA </a:t>
            </a:r>
            <a:r>
              <a:rPr sz="2000" b="1" dirty="0">
                <a:latin typeface="Calibri"/>
                <a:cs typeface="Calibri"/>
              </a:rPr>
              <a:t>E LA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30" dirty="0">
                <a:latin typeface="Calibri"/>
                <a:cs typeface="Calibri"/>
              </a:rPr>
              <a:t>VALUTAZIONE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0791" y="475487"/>
            <a:ext cx="4346448" cy="29504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86884" y="3357371"/>
            <a:ext cx="4072254" cy="70485"/>
          </a:xfrm>
          <a:custGeom>
            <a:avLst/>
            <a:gdLst/>
            <a:ahLst/>
            <a:cxnLst/>
            <a:rect l="l" t="t" r="r" b="b"/>
            <a:pathLst>
              <a:path w="4072254" h="70485">
                <a:moveTo>
                  <a:pt x="0" y="70103"/>
                </a:moveTo>
                <a:lnTo>
                  <a:pt x="4072127" y="70103"/>
                </a:lnTo>
                <a:lnTo>
                  <a:pt x="4072127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74691" y="3343655"/>
            <a:ext cx="4097020" cy="83820"/>
          </a:xfrm>
          <a:custGeom>
            <a:avLst/>
            <a:gdLst/>
            <a:ahLst/>
            <a:cxnLst/>
            <a:rect l="l" t="t" r="r" b="b"/>
            <a:pathLst>
              <a:path w="4097020" h="83820">
                <a:moveTo>
                  <a:pt x="4091940" y="0"/>
                </a:moveTo>
                <a:lnTo>
                  <a:pt x="4572" y="0"/>
                </a:lnTo>
                <a:lnTo>
                  <a:pt x="0" y="6096"/>
                </a:lnTo>
                <a:lnTo>
                  <a:pt x="0" y="83820"/>
                </a:lnTo>
                <a:lnTo>
                  <a:pt x="24384" y="83820"/>
                </a:lnTo>
                <a:lnTo>
                  <a:pt x="24384" y="25908"/>
                </a:lnTo>
                <a:lnTo>
                  <a:pt x="12192" y="25908"/>
                </a:lnTo>
                <a:lnTo>
                  <a:pt x="24384" y="13715"/>
                </a:lnTo>
                <a:lnTo>
                  <a:pt x="4096512" y="13715"/>
                </a:lnTo>
                <a:lnTo>
                  <a:pt x="4096512" y="6096"/>
                </a:lnTo>
                <a:lnTo>
                  <a:pt x="4091940" y="0"/>
                </a:lnTo>
                <a:close/>
              </a:path>
              <a:path w="4097020" h="83820">
                <a:moveTo>
                  <a:pt x="4072128" y="13715"/>
                </a:moveTo>
                <a:lnTo>
                  <a:pt x="4072128" y="83820"/>
                </a:lnTo>
                <a:lnTo>
                  <a:pt x="4096512" y="83820"/>
                </a:lnTo>
                <a:lnTo>
                  <a:pt x="4096512" y="25908"/>
                </a:lnTo>
                <a:lnTo>
                  <a:pt x="4084319" y="25908"/>
                </a:lnTo>
                <a:lnTo>
                  <a:pt x="4072128" y="13715"/>
                </a:lnTo>
                <a:close/>
              </a:path>
              <a:path w="4097020" h="83820">
                <a:moveTo>
                  <a:pt x="24384" y="13715"/>
                </a:moveTo>
                <a:lnTo>
                  <a:pt x="12192" y="25908"/>
                </a:lnTo>
                <a:lnTo>
                  <a:pt x="24384" y="25908"/>
                </a:lnTo>
                <a:lnTo>
                  <a:pt x="24384" y="13715"/>
                </a:lnTo>
                <a:close/>
              </a:path>
              <a:path w="4097020" h="83820">
                <a:moveTo>
                  <a:pt x="4072128" y="13715"/>
                </a:moveTo>
                <a:lnTo>
                  <a:pt x="24384" y="13715"/>
                </a:lnTo>
                <a:lnTo>
                  <a:pt x="24384" y="25908"/>
                </a:lnTo>
                <a:lnTo>
                  <a:pt x="4072128" y="25908"/>
                </a:lnTo>
                <a:lnTo>
                  <a:pt x="4072128" y="13715"/>
                </a:lnTo>
                <a:close/>
              </a:path>
              <a:path w="4097020" h="83820">
                <a:moveTo>
                  <a:pt x="4096512" y="13715"/>
                </a:moveTo>
                <a:lnTo>
                  <a:pt x="4072128" y="13715"/>
                </a:lnTo>
                <a:lnTo>
                  <a:pt x="4084319" y="25908"/>
                </a:lnTo>
                <a:lnTo>
                  <a:pt x="4096512" y="25908"/>
                </a:lnTo>
                <a:lnTo>
                  <a:pt x="4096512" y="13715"/>
                </a:lnTo>
                <a:close/>
              </a:path>
            </a:pathLst>
          </a:custGeom>
          <a:solidFill>
            <a:srgbClr val="385D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86755" y="2071115"/>
            <a:ext cx="3215640" cy="1143000"/>
          </a:xfrm>
          <a:custGeom>
            <a:avLst/>
            <a:gdLst/>
            <a:ahLst/>
            <a:cxnLst/>
            <a:rect l="l" t="t" r="r" b="b"/>
            <a:pathLst>
              <a:path w="3215640" h="1143000">
                <a:moveTo>
                  <a:pt x="0" y="1143000"/>
                </a:moveTo>
                <a:lnTo>
                  <a:pt x="3215640" y="1143000"/>
                </a:lnTo>
                <a:lnTo>
                  <a:pt x="3215640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74564" y="2058923"/>
            <a:ext cx="3240405" cy="1167765"/>
          </a:xfrm>
          <a:custGeom>
            <a:avLst/>
            <a:gdLst/>
            <a:ahLst/>
            <a:cxnLst/>
            <a:rect l="l" t="t" r="r" b="b"/>
            <a:pathLst>
              <a:path w="3240404" h="1167764">
                <a:moveTo>
                  <a:pt x="3233928" y="0"/>
                </a:moveTo>
                <a:lnTo>
                  <a:pt x="6096" y="0"/>
                </a:lnTo>
                <a:lnTo>
                  <a:pt x="0" y="4571"/>
                </a:lnTo>
                <a:lnTo>
                  <a:pt x="0" y="1161288"/>
                </a:lnTo>
                <a:lnTo>
                  <a:pt x="6096" y="1167383"/>
                </a:lnTo>
                <a:lnTo>
                  <a:pt x="3233928" y="1167383"/>
                </a:lnTo>
                <a:lnTo>
                  <a:pt x="3240024" y="1161288"/>
                </a:lnTo>
                <a:lnTo>
                  <a:pt x="3240024" y="1155191"/>
                </a:lnTo>
                <a:lnTo>
                  <a:pt x="25908" y="1155191"/>
                </a:lnTo>
                <a:lnTo>
                  <a:pt x="12191" y="1143000"/>
                </a:lnTo>
                <a:lnTo>
                  <a:pt x="25908" y="1143000"/>
                </a:lnTo>
                <a:lnTo>
                  <a:pt x="25908" y="24383"/>
                </a:lnTo>
                <a:lnTo>
                  <a:pt x="12191" y="24383"/>
                </a:lnTo>
                <a:lnTo>
                  <a:pt x="25908" y="12191"/>
                </a:lnTo>
                <a:lnTo>
                  <a:pt x="3240024" y="12191"/>
                </a:lnTo>
                <a:lnTo>
                  <a:pt x="3240024" y="4571"/>
                </a:lnTo>
                <a:lnTo>
                  <a:pt x="3233928" y="0"/>
                </a:lnTo>
                <a:close/>
              </a:path>
              <a:path w="3240404" h="1167764">
                <a:moveTo>
                  <a:pt x="25908" y="1143000"/>
                </a:moveTo>
                <a:lnTo>
                  <a:pt x="12191" y="1143000"/>
                </a:lnTo>
                <a:lnTo>
                  <a:pt x="25908" y="1155191"/>
                </a:lnTo>
                <a:lnTo>
                  <a:pt x="25908" y="1143000"/>
                </a:lnTo>
                <a:close/>
              </a:path>
              <a:path w="3240404" h="1167764">
                <a:moveTo>
                  <a:pt x="3214116" y="1143000"/>
                </a:moveTo>
                <a:lnTo>
                  <a:pt x="25908" y="1143000"/>
                </a:lnTo>
                <a:lnTo>
                  <a:pt x="25908" y="1155191"/>
                </a:lnTo>
                <a:lnTo>
                  <a:pt x="3214116" y="1155191"/>
                </a:lnTo>
                <a:lnTo>
                  <a:pt x="3214116" y="1143000"/>
                </a:lnTo>
                <a:close/>
              </a:path>
              <a:path w="3240404" h="1167764">
                <a:moveTo>
                  <a:pt x="3214116" y="12191"/>
                </a:moveTo>
                <a:lnTo>
                  <a:pt x="3214116" y="1155191"/>
                </a:lnTo>
                <a:lnTo>
                  <a:pt x="3227832" y="1143000"/>
                </a:lnTo>
                <a:lnTo>
                  <a:pt x="3240024" y="1143000"/>
                </a:lnTo>
                <a:lnTo>
                  <a:pt x="3240024" y="24383"/>
                </a:lnTo>
                <a:lnTo>
                  <a:pt x="3227832" y="24383"/>
                </a:lnTo>
                <a:lnTo>
                  <a:pt x="3214116" y="12191"/>
                </a:lnTo>
                <a:close/>
              </a:path>
              <a:path w="3240404" h="1167764">
                <a:moveTo>
                  <a:pt x="3240024" y="1143000"/>
                </a:moveTo>
                <a:lnTo>
                  <a:pt x="3227832" y="1143000"/>
                </a:lnTo>
                <a:lnTo>
                  <a:pt x="3214116" y="1155191"/>
                </a:lnTo>
                <a:lnTo>
                  <a:pt x="3240024" y="1155191"/>
                </a:lnTo>
                <a:lnTo>
                  <a:pt x="3240024" y="1143000"/>
                </a:lnTo>
                <a:close/>
              </a:path>
              <a:path w="3240404" h="1167764">
                <a:moveTo>
                  <a:pt x="25908" y="12191"/>
                </a:moveTo>
                <a:lnTo>
                  <a:pt x="12191" y="24383"/>
                </a:lnTo>
                <a:lnTo>
                  <a:pt x="25908" y="24383"/>
                </a:lnTo>
                <a:lnTo>
                  <a:pt x="25908" y="12191"/>
                </a:lnTo>
                <a:close/>
              </a:path>
              <a:path w="3240404" h="1167764">
                <a:moveTo>
                  <a:pt x="3214116" y="12191"/>
                </a:moveTo>
                <a:lnTo>
                  <a:pt x="25908" y="12191"/>
                </a:lnTo>
                <a:lnTo>
                  <a:pt x="25908" y="24383"/>
                </a:lnTo>
                <a:lnTo>
                  <a:pt x="3214116" y="24383"/>
                </a:lnTo>
                <a:lnTo>
                  <a:pt x="3214116" y="12191"/>
                </a:lnTo>
                <a:close/>
              </a:path>
              <a:path w="3240404" h="1167764">
                <a:moveTo>
                  <a:pt x="3240024" y="12191"/>
                </a:moveTo>
                <a:lnTo>
                  <a:pt x="3214116" y="12191"/>
                </a:lnTo>
                <a:lnTo>
                  <a:pt x="3227832" y="24383"/>
                </a:lnTo>
                <a:lnTo>
                  <a:pt x="3240024" y="24383"/>
                </a:lnTo>
                <a:lnTo>
                  <a:pt x="3240024" y="12191"/>
                </a:lnTo>
                <a:close/>
              </a:path>
            </a:pathLst>
          </a:custGeom>
          <a:solidFill>
            <a:srgbClr val="7189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43628" y="2592323"/>
            <a:ext cx="571500" cy="104139"/>
          </a:xfrm>
          <a:custGeom>
            <a:avLst/>
            <a:gdLst/>
            <a:ahLst/>
            <a:cxnLst/>
            <a:rect l="l" t="t" r="r" b="b"/>
            <a:pathLst>
              <a:path w="571500" h="104139">
                <a:moveTo>
                  <a:pt x="483108" y="0"/>
                </a:moveTo>
                <a:lnTo>
                  <a:pt x="480060" y="0"/>
                </a:lnTo>
                <a:lnTo>
                  <a:pt x="478536" y="3047"/>
                </a:lnTo>
                <a:lnTo>
                  <a:pt x="475488" y="6095"/>
                </a:lnTo>
                <a:lnTo>
                  <a:pt x="477012" y="10667"/>
                </a:lnTo>
                <a:lnTo>
                  <a:pt x="480060" y="12191"/>
                </a:lnTo>
                <a:lnTo>
                  <a:pt x="537765" y="45661"/>
                </a:lnTo>
                <a:lnTo>
                  <a:pt x="559308" y="45719"/>
                </a:lnTo>
                <a:lnTo>
                  <a:pt x="559308" y="57912"/>
                </a:lnTo>
                <a:lnTo>
                  <a:pt x="535239" y="57912"/>
                </a:lnTo>
                <a:lnTo>
                  <a:pt x="480060" y="89915"/>
                </a:lnTo>
                <a:lnTo>
                  <a:pt x="477012" y="91439"/>
                </a:lnTo>
                <a:lnTo>
                  <a:pt x="475488" y="96012"/>
                </a:lnTo>
                <a:lnTo>
                  <a:pt x="477012" y="99059"/>
                </a:lnTo>
                <a:lnTo>
                  <a:pt x="480060" y="102107"/>
                </a:lnTo>
                <a:lnTo>
                  <a:pt x="483108" y="103631"/>
                </a:lnTo>
                <a:lnTo>
                  <a:pt x="486156" y="100583"/>
                </a:lnTo>
                <a:lnTo>
                  <a:pt x="560831" y="57912"/>
                </a:lnTo>
                <a:lnTo>
                  <a:pt x="559308" y="57912"/>
                </a:lnTo>
                <a:lnTo>
                  <a:pt x="560946" y="57846"/>
                </a:lnTo>
                <a:lnTo>
                  <a:pt x="571500" y="51815"/>
                </a:lnTo>
                <a:lnTo>
                  <a:pt x="486156" y="1524"/>
                </a:lnTo>
                <a:lnTo>
                  <a:pt x="483108" y="0"/>
                </a:lnTo>
                <a:close/>
              </a:path>
              <a:path w="571500" h="104139">
                <a:moveTo>
                  <a:pt x="547063" y="51053"/>
                </a:moveTo>
                <a:lnTo>
                  <a:pt x="535351" y="57846"/>
                </a:lnTo>
                <a:lnTo>
                  <a:pt x="559308" y="57912"/>
                </a:lnTo>
                <a:lnTo>
                  <a:pt x="559308" y="56387"/>
                </a:lnTo>
                <a:lnTo>
                  <a:pt x="556260" y="56387"/>
                </a:lnTo>
                <a:lnTo>
                  <a:pt x="547063" y="51053"/>
                </a:lnTo>
                <a:close/>
              </a:path>
              <a:path w="571500" h="104139">
                <a:moveTo>
                  <a:pt x="0" y="44195"/>
                </a:moveTo>
                <a:lnTo>
                  <a:pt x="0" y="56387"/>
                </a:lnTo>
                <a:lnTo>
                  <a:pt x="535351" y="57846"/>
                </a:lnTo>
                <a:lnTo>
                  <a:pt x="547063" y="51053"/>
                </a:lnTo>
                <a:lnTo>
                  <a:pt x="537765" y="45661"/>
                </a:lnTo>
                <a:lnTo>
                  <a:pt x="0" y="44195"/>
                </a:lnTo>
                <a:close/>
              </a:path>
              <a:path w="571500" h="104139">
                <a:moveTo>
                  <a:pt x="556260" y="45719"/>
                </a:moveTo>
                <a:lnTo>
                  <a:pt x="547063" y="51053"/>
                </a:lnTo>
                <a:lnTo>
                  <a:pt x="556260" y="56387"/>
                </a:lnTo>
                <a:lnTo>
                  <a:pt x="556260" y="45719"/>
                </a:lnTo>
                <a:close/>
              </a:path>
              <a:path w="571500" h="104139">
                <a:moveTo>
                  <a:pt x="559308" y="45719"/>
                </a:moveTo>
                <a:lnTo>
                  <a:pt x="556260" y="45719"/>
                </a:lnTo>
                <a:lnTo>
                  <a:pt x="556260" y="56387"/>
                </a:lnTo>
                <a:lnTo>
                  <a:pt x="559308" y="56387"/>
                </a:lnTo>
                <a:lnTo>
                  <a:pt x="559308" y="45719"/>
                </a:lnTo>
                <a:close/>
              </a:path>
              <a:path w="571500" h="104139">
                <a:moveTo>
                  <a:pt x="537765" y="45661"/>
                </a:moveTo>
                <a:lnTo>
                  <a:pt x="547063" y="51053"/>
                </a:lnTo>
                <a:lnTo>
                  <a:pt x="556260" y="45719"/>
                </a:lnTo>
                <a:lnTo>
                  <a:pt x="559308" y="45719"/>
                </a:lnTo>
                <a:lnTo>
                  <a:pt x="537765" y="45661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1375" y="3427475"/>
            <a:ext cx="4148328" cy="31227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86884" y="3427475"/>
            <a:ext cx="4072254" cy="1143000"/>
          </a:xfrm>
          <a:custGeom>
            <a:avLst/>
            <a:gdLst/>
            <a:ahLst/>
            <a:cxnLst/>
            <a:rect l="l" t="t" r="r" b="b"/>
            <a:pathLst>
              <a:path w="4072254" h="1143000">
                <a:moveTo>
                  <a:pt x="0" y="1143000"/>
                </a:moveTo>
                <a:lnTo>
                  <a:pt x="4072127" y="1143000"/>
                </a:lnTo>
                <a:lnTo>
                  <a:pt x="4072127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74691" y="3427475"/>
            <a:ext cx="4097020" cy="1156970"/>
          </a:xfrm>
          <a:custGeom>
            <a:avLst/>
            <a:gdLst/>
            <a:ahLst/>
            <a:cxnLst/>
            <a:rect l="l" t="t" r="r" b="b"/>
            <a:pathLst>
              <a:path w="4097020" h="1156970">
                <a:moveTo>
                  <a:pt x="24384" y="0"/>
                </a:moveTo>
                <a:lnTo>
                  <a:pt x="0" y="0"/>
                </a:lnTo>
                <a:lnTo>
                  <a:pt x="0" y="1150620"/>
                </a:lnTo>
                <a:lnTo>
                  <a:pt x="4572" y="1156715"/>
                </a:lnTo>
                <a:lnTo>
                  <a:pt x="4091940" y="1156715"/>
                </a:lnTo>
                <a:lnTo>
                  <a:pt x="4096512" y="1150620"/>
                </a:lnTo>
                <a:lnTo>
                  <a:pt x="4096512" y="1143000"/>
                </a:lnTo>
                <a:lnTo>
                  <a:pt x="24384" y="1143000"/>
                </a:lnTo>
                <a:lnTo>
                  <a:pt x="12192" y="1130808"/>
                </a:lnTo>
                <a:lnTo>
                  <a:pt x="24384" y="1130808"/>
                </a:lnTo>
                <a:lnTo>
                  <a:pt x="24384" y="0"/>
                </a:lnTo>
                <a:close/>
              </a:path>
              <a:path w="4097020" h="1156970">
                <a:moveTo>
                  <a:pt x="24384" y="1130808"/>
                </a:moveTo>
                <a:lnTo>
                  <a:pt x="12192" y="1130808"/>
                </a:lnTo>
                <a:lnTo>
                  <a:pt x="24384" y="1143000"/>
                </a:lnTo>
                <a:lnTo>
                  <a:pt x="24384" y="1130808"/>
                </a:lnTo>
                <a:close/>
              </a:path>
              <a:path w="4097020" h="1156970">
                <a:moveTo>
                  <a:pt x="4072128" y="1130808"/>
                </a:moveTo>
                <a:lnTo>
                  <a:pt x="24384" y="1130808"/>
                </a:lnTo>
                <a:lnTo>
                  <a:pt x="24384" y="1143000"/>
                </a:lnTo>
                <a:lnTo>
                  <a:pt x="4072128" y="1143000"/>
                </a:lnTo>
                <a:lnTo>
                  <a:pt x="4072128" y="1130808"/>
                </a:lnTo>
                <a:close/>
              </a:path>
              <a:path w="4097020" h="1156970">
                <a:moveTo>
                  <a:pt x="4096512" y="0"/>
                </a:moveTo>
                <a:lnTo>
                  <a:pt x="4072128" y="0"/>
                </a:lnTo>
                <a:lnTo>
                  <a:pt x="4072128" y="1143000"/>
                </a:lnTo>
                <a:lnTo>
                  <a:pt x="4084319" y="1130808"/>
                </a:lnTo>
                <a:lnTo>
                  <a:pt x="4096512" y="1130807"/>
                </a:lnTo>
                <a:lnTo>
                  <a:pt x="4096512" y="0"/>
                </a:lnTo>
                <a:close/>
              </a:path>
              <a:path w="4097020" h="1156970">
                <a:moveTo>
                  <a:pt x="4096512" y="1130807"/>
                </a:moveTo>
                <a:lnTo>
                  <a:pt x="4084319" y="1130808"/>
                </a:lnTo>
                <a:lnTo>
                  <a:pt x="4072128" y="1143000"/>
                </a:lnTo>
                <a:lnTo>
                  <a:pt x="4096512" y="1143000"/>
                </a:lnTo>
                <a:lnTo>
                  <a:pt x="4096512" y="1130807"/>
                </a:lnTo>
                <a:close/>
              </a:path>
            </a:pathLst>
          </a:custGeom>
          <a:solidFill>
            <a:srgbClr val="385D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87011" y="3806951"/>
            <a:ext cx="500380" cy="104139"/>
          </a:xfrm>
          <a:custGeom>
            <a:avLst/>
            <a:gdLst/>
            <a:ahLst/>
            <a:cxnLst/>
            <a:rect l="l" t="t" r="r" b="b"/>
            <a:pathLst>
              <a:path w="500379" h="104139">
                <a:moveTo>
                  <a:pt x="463740" y="57837"/>
                </a:moveTo>
                <a:lnTo>
                  <a:pt x="408432" y="89915"/>
                </a:lnTo>
                <a:lnTo>
                  <a:pt x="405384" y="91439"/>
                </a:lnTo>
                <a:lnTo>
                  <a:pt x="403860" y="96012"/>
                </a:lnTo>
                <a:lnTo>
                  <a:pt x="406908" y="102107"/>
                </a:lnTo>
                <a:lnTo>
                  <a:pt x="411479" y="103631"/>
                </a:lnTo>
                <a:lnTo>
                  <a:pt x="414527" y="100583"/>
                </a:lnTo>
                <a:lnTo>
                  <a:pt x="489203" y="57912"/>
                </a:lnTo>
                <a:lnTo>
                  <a:pt x="463740" y="57837"/>
                </a:lnTo>
                <a:close/>
              </a:path>
              <a:path w="500379" h="104139">
                <a:moveTo>
                  <a:pt x="475435" y="51053"/>
                </a:moveTo>
                <a:lnTo>
                  <a:pt x="463740" y="57837"/>
                </a:lnTo>
                <a:lnTo>
                  <a:pt x="487679" y="57912"/>
                </a:lnTo>
                <a:lnTo>
                  <a:pt x="487679" y="56387"/>
                </a:lnTo>
                <a:lnTo>
                  <a:pt x="484632" y="56387"/>
                </a:lnTo>
                <a:lnTo>
                  <a:pt x="475435" y="51053"/>
                </a:lnTo>
                <a:close/>
              </a:path>
              <a:path w="500379" h="104139">
                <a:moveTo>
                  <a:pt x="411479" y="0"/>
                </a:moveTo>
                <a:lnTo>
                  <a:pt x="408432" y="0"/>
                </a:lnTo>
                <a:lnTo>
                  <a:pt x="405384" y="3047"/>
                </a:lnTo>
                <a:lnTo>
                  <a:pt x="403860" y="6095"/>
                </a:lnTo>
                <a:lnTo>
                  <a:pt x="405384" y="10668"/>
                </a:lnTo>
                <a:lnTo>
                  <a:pt x="408432" y="12191"/>
                </a:lnTo>
                <a:lnTo>
                  <a:pt x="466122" y="45652"/>
                </a:lnTo>
                <a:lnTo>
                  <a:pt x="487679" y="45719"/>
                </a:lnTo>
                <a:lnTo>
                  <a:pt x="487679" y="57912"/>
                </a:lnTo>
                <a:lnTo>
                  <a:pt x="489203" y="57912"/>
                </a:lnTo>
                <a:lnTo>
                  <a:pt x="499872" y="51815"/>
                </a:lnTo>
                <a:lnTo>
                  <a:pt x="414527" y="1524"/>
                </a:lnTo>
                <a:lnTo>
                  <a:pt x="411479" y="0"/>
                </a:lnTo>
                <a:close/>
              </a:path>
              <a:path w="500379" h="104139">
                <a:moveTo>
                  <a:pt x="0" y="44195"/>
                </a:moveTo>
                <a:lnTo>
                  <a:pt x="0" y="56387"/>
                </a:lnTo>
                <a:lnTo>
                  <a:pt x="463740" y="57837"/>
                </a:lnTo>
                <a:lnTo>
                  <a:pt x="475435" y="51053"/>
                </a:lnTo>
                <a:lnTo>
                  <a:pt x="466122" y="45652"/>
                </a:lnTo>
                <a:lnTo>
                  <a:pt x="0" y="44195"/>
                </a:lnTo>
                <a:close/>
              </a:path>
              <a:path w="500379" h="104139">
                <a:moveTo>
                  <a:pt x="484632" y="45719"/>
                </a:moveTo>
                <a:lnTo>
                  <a:pt x="475435" y="51053"/>
                </a:lnTo>
                <a:lnTo>
                  <a:pt x="484632" y="56387"/>
                </a:lnTo>
                <a:lnTo>
                  <a:pt x="484632" y="45719"/>
                </a:lnTo>
                <a:close/>
              </a:path>
              <a:path w="500379" h="104139">
                <a:moveTo>
                  <a:pt x="487679" y="45719"/>
                </a:moveTo>
                <a:lnTo>
                  <a:pt x="484632" y="45719"/>
                </a:lnTo>
                <a:lnTo>
                  <a:pt x="484632" y="56387"/>
                </a:lnTo>
                <a:lnTo>
                  <a:pt x="487679" y="56387"/>
                </a:lnTo>
                <a:lnTo>
                  <a:pt x="487679" y="45719"/>
                </a:lnTo>
                <a:close/>
              </a:path>
              <a:path w="500379" h="104139">
                <a:moveTo>
                  <a:pt x="466122" y="45652"/>
                </a:moveTo>
                <a:lnTo>
                  <a:pt x="475435" y="51053"/>
                </a:lnTo>
                <a:lnTo>
                  <a:pt x="484632" y="45719"/>
                </a:lnTo>
                <a:lnTo>
                  <a:pt x="487679" y="45719"/>
                </a:lnTo>
                <a:lnTo>
                  <a:pt x="466122" y="45652"/>
                </a:lnTo>
                <a:close/>
              </a:path>
            </a:pathLst>
          </a:custGeom>
          <a:solidFill>
            <a:srgbClr val="4A7E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30140" y="4785359"/>
            <a:ext cx="3429000" cy="928369"/>
          </a:xfrm>
          <a:custGeom>
            <a:avLst/>
            <a:gdLst/>
            <a:ahLst/>
            <a:cxnLst/>
            <a:rect l="l" t="t" r="r" b="b"/>
            <a:pathLst>
              <a:path w="3429000" h="928370">
                <a:moveTo>
                  <a:pt x="0" y="928116"/>
                </a:moveTo>
                <a:lnTo>
                  <a:pt x="3429000" y="928116"/>
                </a:lnTo>
                <a:lnTo>
                  <a:pt x="3429000" y="0"/>
                </a:lnTo>
                <a:lnTo>
                  <a:pt x="0" y="0"/>
                </a:lnTo>
                <a:lnTo>
                  <a:pt x="0" y="928116"/>
                </a:lnTo>
                <a:close/>
              </a:path>
            </a:pathLst>
          </a:custGeom>
          <a:solidFill>
            <a:srgbClr val="8064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17947" y="4773167"/>
            <a:ext cx="3453765" cy="954405"/>
          </a:xfrm>
          <a:custGeom>
            <a:avLst/>
            <a:gdLst/>
            <a:ahLst/>
            <a:cxnLst/>
            <a:rect l="l" t="t" r="r" b="b"/>
            <a:pathLst>
              <a:path w="3453765" h="954404">
                <a:moveTo>
                  <a:pt x="3447287" y="0"/>
                </a:moveTo>
                <a:lnTo>
                  <a:pt x="4572" y="0"/>
                </a:lnTo>
                <a:lnTo>
                  <a:pt x="0" y="4572"/>
                </a:lnTo>
                <a:lnTo>
                  <a:pt x="0" y="947928"/>
                </a:lnTo>
                <a:lnTo>
                  <a:pt x="4572" y="954024"/>
                </a:lnTo>
                <a:lnTo>
                  <a:pt x="3447287" y="954024"/>
                </a:lnTo>
                <a:lnTo>
                  <a:pt x="3453383" y="947928"/>
                </a:lnTo>
                <a:lnTo>
                  <a:pt x="3453383" y="940308"/>
                </a:lnTo>
                <a:lnTo>
                  <a:pt x="24384" y="940308"/>
                </a:lnTo>
                <a:lnTo>
                  <a:pt x="12191" y="928116"/>
                </a:lnTo>
                <a:lnTo>
                  <a:pt x="24384" y="928116"/>
                </a:lnTo>
                <a:lnTo>
                  <a:pt x="24384" y="24384"/>
                </a:lnTo>
                <a:lnTo>
                  <a:pt x="12191" y="24384"/>
                </a:lnTo>
                <a:lnTo>
                  <a:pt x="24384" y="12192"/>
                </a:lnTo>
                <a:lnTo>
                  <a:pt x="3453383" y="12192"/>
                </a:lnTo>
                <a:lnTo>
                  <a:pt x="3453383" y="4572"/>
                </a:lnTo>
                <a:lnTo>
                  <a:pt x="3447287" y="0"/>
                </a:lnTo>
                <a:close/>
              </a:path>
              <a:path w="3453765" h="954404">
                <a:moveTo>
                  <a:pt x="24384" y="928116"/>
                </a:moveTo>
                <a:lnTo>
                  <a:pt x="12191" y="928116"/>
                </a:lnTo>
                <a:lnTo>
                  <a:pt x="24384" y="940308"/>
                </a:lnTo>
                <a:lnTo>
                  <a:pt x="24384" y="928116"/>
                </a:lnTo>
                <a:close/>
              </a:path>
              <a:path w="3453765" h="954404">
                <a:moveTo>
                  <a:pt x="3429000" y="928116"/>
                </a:moveTo>
                <a:lnTo>
                  <a:pt x="24384" y="928116"/>
                </a:lnTo>
                <a:lnTo>
                  <a:pt x="24384" y="940308"/>
                </a:lnTo>
                <a:lnTo>
                  <a:pt x="3429000" y="940308"/>
                </a:lnTo>
                <a:lnTo>
                  <a:pt x="3429000" y="928116"/>
                </a:lnTo>
                <a:close/>
              </a:path>
              <a:path w="3453765" h="954404">
                <a:moveTo>
                  <a:pt x="3429000" y="12192"/>
                </a:moveTo>
                <a:lnTo>
                  <a:pt x="3429000" y="940308"/>
                </a:lnTo>
                <a:lnTo>
                  <a:pt x="3441192" y="928116"/>
                </a:lnTo>
                <a:lnTo>
                  <a:pt x="3453383" y="928116"/>
                </a:lnTo>
                <a:lnTo>
                  <a:pt x="3453383" y="24384"/>
                </a:lnTo>
                <a:lnTo>
                  <a:pt x="3441192" y="24384"/>
                </a:lnTo>
                <a:lnTo>
                  <a:pt x="3429000" y="12192"/>
                </a:lnTo>
                <a:close/>
              </a:path>
              <a:path w="3453765" h="954404">
                <a:moveTo>
                  <a:pt x="3453383" y="928116"/>
                </a:moveTo>
                <a:lnTo>
                  <a:pt x="3441192" y="928116"/>
                </a:lnTo>
                <a:lnTo>
                  <a:pt x="3429000" y="940308"/>
                </a:lnTo>
                <a:lnTo>
                  <a:pt x="3453383" y="940308"/>
                </a:lnTo>
                <a:lnTo>
                  <a:pt x="3453383" y="928116"/>
                </a:lnTo>
                <a:close/>
              </a:path>
              <a:path w="3453765" h="954404">
                <a:moveTo>
                  <a:pt x="24384" y="12192"/>
                </a:moveTo>
                <a:lnTo>
                  <a:pt x="12191" y="24384"/>
                </a:lnTo>
                <a:lnTo>
                  <a:pt x="24384" y="24384"/>
                </a:lnTo>
                <a:lnTo>
                  <a:pt x="24384" y="12192"/>
                </a:lnTo>
                <a:close/>
              </a:path>
              <a:path w="3453765" h="954404">
                <a:moveTo>
                  <a:pt x="3429000" y="12192"/>
                </a:moveTo>
                <a:lnTo>
                  <a:pt x="24384" y="12192"/>
                </a:lnTo>
                <a:lnTo>
                  <a:pt x="24384" y="24384"/>
                </a:lnTo>
                <a:lnTo>
                  <a:pt x="3429000" y="24384"/>
                </a:lnTo>
                <a:lnTo>
                  <a:pt x="3429000" y="12192"/>
                </a:lnTo>
                <a:close/>
              </a:path>
              <a:path w="3453765" h="954404">
                <a:moveTo>
                  <a:pt x="3453383" y="12192"/>
                </a:moveTo>
                <a:lnTo>
                  <a:pt x="3429000" y="12192"/>
                </a:lnTo>
                <a:lnTo>
                  <a:pt x="3441192" y="24384"/>
                </a:lnTo>
                <a:lnTo>
                  <a:pt x="3453383" y="24384"/>
                </a:lnTo>
                <a:lnTo>
                  <a:pt x="3453383" y="12192"/>
                </a:lnTo>
                <a:close/>
              </a:path>
            </a:pathLst>
          </a:custGeom>
          <a:solidFill>
            <a:srgbClr val="5C47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786884" y="2064422"/>
            <a:ext cx="4072254" cy="3593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1185" marR="5511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Specificare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se si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tratta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di una  certificazione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ASL o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di una  diagnosi/ relazione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rilasciata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da 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enti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privati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90805" marR="15811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Devono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essere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inseriti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codici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ICD10 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presenti nella diagnosi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che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definiscono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le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patologie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degli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alunni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esigenze  educative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speciali.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233045" marR="65659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Relazione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osservativa pedagogico-  didattica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cura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team docente 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(se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presente)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58640" y="5234939"/>
            <a:ext cx="428625" cy="104139"/>
          </a:xfrm>
          <a:custGeom>
            <a:avLst/>
            <a:gdLst/>
            <a:ahLst/>
            <a:cxnLst/>
            <a:rect l="l" t="t" r="r" b="b"/>
            <a:pathLst>
              <a:path w="428625" h="104139">
                <a:moveTo>
                  <a:pt x="394745" y="57833"/>
                </a:moveTo>
                <a:lnTo>
                  <a:pt x="336804" y="91440"/>
                </a:lnTo>
                <a:lnTo>
                  <a:pt x="333756" y="92963"/>
                </a:lnTo>
                <a:lnTo>
                  <a:pt x="332232" y="96012"/>
                </a:lnTo>
                <a:lnTo>
                  <a:pt x="335280" y="102107"/>
                </a:lnTo>
                <a:lnTo>
                  <a:pt x="339851" y="103631"/>
                </a:lnTo>
                <a:lnTo>
                  <a:pt x="342900" y="102107"/>
                </a:lnTo>
                <a:lnTo>
                  <a:pt x="417899" y="57912"/>
                </a:lnTo>
                <a:lnTo>
                  <a:pt x="394745" y="57833"/>
                </a:lnTo>
                <a:close/>
              </a:path>
              <a:path w="428625" h="104139">
                <a:moveTo>
                  <a:pt x="413004" y="57900"/>
                </a:moveTo>
                <a:lnTo>
                  <a:pt x="416051" y="57912"/>
                </a:lnTo>
                <a:lnTo>
                  <a:pt x="413004" y="57900"/>
                </a:lnTo>
                <a:close/>
              </a:path>
              <a:path w="428625" h="104139">
                <a:moveTo>
                  <a:pt x="416051" y="47243"/>
                </a:moveTo>
                <a:lnTo>
                  <a:pt x="413004" y="47243"/>
                </a:lnTo>
                <a:lnTo>
                  <a:pt x="413004" y="57900"/>
                </a:lnTo>
                <a:lnTo>
                  <a:pt x="416051" y="57912"/>
                </a:lnTo>
                <a:lnTo>
                  <a:pt x="416051" y="47243"/>
                </a:lnTo>
                <a:close/>
              </a:path>
              <a:path w="428625" h="104139">
                <a:moveTo>
                  <a:pt x="339851" y="0"/>
                </a:moveTo>
                <a:lnTo>
                  <a:pt x="336804" y="1523"/>
                </a:lnTo>
                <a:lnTo>
                  <a:pt x="333756" y="4571"/>
                </a:lnTo>
                <a:lnTo>
                  <a:pt x="332232" y="7619"/>
                </a:lnTo>
                <a:lnTo>
                  <a:pt x="333756" y="10667"/>
                </a:lnTo>
                <a:lnTo>
                  <a:pt x="336804" y="12191"/>
                </a:lnTo>
                <a:lnTo>
                  <a:pt x="392540" y="45633"/>
                </a:lnTo>
                <a:lnTo>
                  <a:pt x="416051" y="45719"/>
                </a:lnTo>
                <a:lnTo>
                  <a:pt x="416051" y="57912"/>
                </a:lnTo>
                <a:lnTo>
                  <a:pt x="417918" y="57900"/>
                </a:lnTo>
                <a:lnTo>
                  <a:pt x="428244" y="51815"/>
                </a:lnTo>
                <a:lnTo>
                  <a:pt x="342900" y="1523"/>
                </a:lnTo>
                <a:lnTo>
                  <a:pt x="339851" y="0"/>
                </a:lnTo>
                <a:close/>
              </a:path>
              <a:path w="428625" h="104139">
                <a:moveTo>
                  <a:pt x="413004" y="47243"/>
                </a:moveTo>
                <a:lnTo>
                  <a:pt x="403963" y="52487"/>
                </a:lnTo>
                <a:lnTo>
                  <a:pt x="413004" y="57900"/>
                </a:lnTo>
                <a:lnTo>
                  <a:pt x="413004" y="47243"/>
                </a:lnTo>
                <a:close/>
              </a:path>
              <a:path w="428625" h="104139">
                <a:moveTo>
                  <a:pt x="403963" y="52487"/>
                </a:moveTo>
                <a:lnTo>
                  <a:pt x="394745" y="57833"/>
                </a:lnTo>
                <a:lnTo>
                  <a:pt x="412985" y="57900"/>
                </a:lnTo>
                <a:lnTo>
                  <a:pt x="403963" y="52487"/>
                </a:lnTo>
                <a:close/>
              </a:path>
              <a:path w="428625" h="104139">
                <a:moveTo>
                  <a:pt x="0" y="44195"/>
                </a:moveTo>
                <a:lnTo>
                  <a:pt x="0" y="56387"/>
                </a:lnTo>
                <a:lnTo>
                  <a:pt x="394745" y="57833"/>
                </a:lnTo>
                <a:lnTo>
                  <a:pt x="403963" y="52487"/>
                </a:lnTo>
                <a:lnTo>
                  <a:pt x="392540" y="45633"/>
                </a:lnTo>
                <a:lnTo>
                  <a:pt x="0" y="44195"/>
                </a:lnTo>
                <a:close/>
              </a:path>
              <a:path w="428625" h="104139">
                <a:moveTo>
                  <a:pt x="392540" y="45633"/>
                </a:moveTo>
                <a:lnTo>
                  <a:pt x="403963" y="52487"/>
                </a:lnTo>
                <a:lnTo>
                  <a:pt x="413004" y="47243"/>
                </a:lnTo>
                <a:lnTo>
                  <a:pt x="416051" y="47243"/>
                </a:lnTo>
                <a:lnTo>
                  <a:pt x="416051" y="45719"/>
                </a:lnTo>
                <a:lnTo>
                  <a:pt x="392540" y="45633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9595" y="460001"/>
            <a:ext cx="43402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rgbClr val="000000"/>
                </a:solidFill>
              </a:rPr>
              <a:t>SEZIONE </a:t>
            </a:r>
            <a:r>
              <a:rPr dirty="0">
                <a:solidFill>
                  <a:srgbClr val="000000"/>
                </a:solidFill>
              </a:rPr>
              <a:t>B </a:t>
            </a:r>
            <a:r>
              <a:rPr spc="-75" dirty="0">
                <a:solidFill>
                  <a:srgbClr val="000000"/>
                </a:solidFill>
              </a:rPr>
              <a:t>PARTE</a:t>
            </a:r>
            <a:r>
              <a:rPr spc="-5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3" name="object 3"/>
          <p:cNvSpPr/>
          <p:nvPr/>
        </p:nvSpPr>
        <p:spPr>
          <a:xfrm>
            <a:off x="1780032" y="1283207"/>
            <a:ext cx="5483352" cy="25024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86127" y="3781043"/>
            <a:ext cx="577850" cy="719455"/>
          </a:xfrm>
          <a:custGeom>
            <a:avLst/>
            <a:gdLst/>
            <a:ahLst/>
            <a:cxnLst/>
            <a:rect l="l" t="t" r="r" b="b"/>
            <a:pathLst>
              <a:path w="577850" h="719454">
                <a:moveTo>
                  <a:pt x="18288" y="614172"/>
                </a:moveTo>
                <a:lnTo>
                  <a:pt x="15240" y="617220"/>
                </a:lnTo>
                <a:lnTo>
                  <a:pt x="15240" y="620268"/>
                </a:lnTo>
                <a:lnTo>
                  <a:pt x="0" y="719328"/>
                </a:lnTo>
                <a:lnTo>
                  <a:pt x="15493" y="713232"/>
                </a:lnTo>
                <a:lnTo>
                  <a:pt x="13716" y="713232"/>
                </a:lnTo>
                <a:lnTo>
                  <a:pt x="3048" y="705612"/>
                </a:lnTo>
                <a:lnTo>
                  <a:pt x="18545" y="686219"/>
                </a:lnTo>
                <a:lnTo>
                  <a:pt x="27432" y="621792"/>
                </a:lnTo>
                <a:lnTo>
                  <a:pt x="27432" y="618744"/>
                </a:lnTo>
                <a:lnTo>
                  <a:pt x="25908" y="615696"/>
                </a:lnTo>
                <a:lnTo>
                  <a:pt x="22860" y="615696"/>
                </a:lnTo>
                <a:lnTo>
                  <a:pt x="18288" y="614172"/>
                </a:lnTo>
                <a:close/>
              </a:path>
              <a:path w="577850" h="719454">
                <a:moveTo>
                  <a:pt x="18545" y="686219"/>
                </a:moveTo>
                <a:lnTo>
                  <a:pt x="3048" y="705612"/>
                </a:lnTo>
                <a:lnTo>
                  <a:pt x="13716" y="713232"/>
                </a:lnTo>
                <a:lnTo>
                  <a:pt x="16151" y="710184"/>
                </a:lnTo>
                <a:lnTo>
                  <a:pt x="15240" y="710184"/>
                </a:lnTo>
                <a:lnTo>
                  <a:pt x="6096" y="702564"/>
                </a:lnTo>
                <a:lnTo>
                  <a:pt x="16868" y="698374"/>
                </a:lnTo>
                <a:lnTo>
                  <a:pt x="18545" y="686219"/>
                </a:lnTo>
                <a:close/>
              </a:path>
              <a:path w="577850" h="719454">
                <a:moveTo>
                  <a:pt x="91440" y="670560"/>
                </a:moveTo>
                <a:lnTo>
                  <a:pt x="88392" y="670560"/>
                </a:lnTo>
                <a:lnTo>
                  <a:pt x="29521" y="693454"/>
                </a:lnTo>
                <a:lnTo>
                  <a:pt x="13716" y="713232"/>
                </a:lnTo>
                <a:lnTo>
                  <a:pt x="15493" y="713232"/>
                </a:lnTo>
                <a:lnTo>
                  <a:pt x="92964" y="682752"/>
                </a:lnTo>
                <a:lnTo>
                  <a:pt x="96012" y="681228"/>
                </a:lnTo>
                <a:lnTo>
                  <a:pt x="97536" y="678180"/>
                </a:lnTo>
                <a:lnTo>
                  <a:pt x="96012" y="675132"/>
                </a:lnTo>
                <a:lnTo>
                  <a:pt x="96012" y="672084"/>
                </a:lnTo>
                <a:lnTo>
                  <a:pt x="91440" y="670560"/>
                </a:lnTo>
                <a:close/>
              </a:path>
              <a:path w="577850" h="719454">
                <a:moveTo>
                  <a:pt x="16868" y="698374"/>
                </a:moveTo>
                <a:lnTo>
                  <a:pt x="6096" y="702564"/>
                </a:lnTo>
                <a:lnTo>
                  <a:pt x="15240" y="710184"/>
                </a:lnTo>
                <a:lnTo>
                  <a:pt x="16868" y="698374"/>
                </a:lnTo>
                <a:close/>
              </a:path>
              <a:path w="577850" h="719454">
                <a:moveTo>
                  <a:pt x="29521" y="693454"/>
                </a:moveTo>
                <a:lnTo>
                  <a:pt x="16868" y="698374"/>
                </a:lnTo>
                <a:lnTo>
                  <a:pt x="15240" y="710184"/>
                </a:lnTo>
                <a:lnTo>
                  <a:pt x="16151" y="710184"/>
                </a:lnTo>
                <a:lnTo>
                  <a:pt x="29521" y="693454"/>
                </a:lnTo>
                <a:close/>
              </a:path>
              <a:path w="577850" h="719454">
                <a:moveTo>
                  <a:pt x="566928" y="0"/>
                </a:moveTo>
                <a:lnTo>
                  <a:pt x="18545" y="686219"/>
                </a:lnTo>
                <a:lnTo>
                  <a:pt x="16868" y="698374"/>
                </a:lnTo>
                <a:lnTo>
                  <a:pt x="29521" y="693454"/>
                </a:lnTo>
                <a:lnTo>
                  <a:pt x="577596" y="7620"/>
                </a:lnTo>
                <a:lnTo>
                  <a:pt x="566928" y="0"/>
                </a:lnTo>
                <a:close/>
              </a:path>
            </a:pathLst>
          </a:custGeom>
          <a:solidFill>
            <a:srgbClr val="4A7E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8140" y="4500371"/>
            <a:ext cx="2214880" cy="1356360"/>
          </a:xfrm>
          <a:custGeom>
            <a:avLst/>
            <a:gdLst/>
            <a:ahLst/>
            <a:cxnLst/>
            <a:rect l="l" t="t" r="r" b="b"/>
            <a:pathLst>
              <a:path w="2214880" h="1356360">
                <a:moveTo>
                  <a:pt x="0" y="1356359"/>
                </a:moveTo>
                <a:lnTo>
                  <a:pt x="2214372" y="1356359"/>
                </a:lnTo>
                <a:lnTo>
                  <a:pt x="2214372" y="0"/>
                </a:lnTo>
                <a:lnTo>
                  <a:pt x="0" y="0"/>
                </a:lnTo>
                <a:lnTo>
                  <a:pt x="0" y="1356359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5947" y="4486655"/>
            <a:ext cx="2239010" cy="1384300"/>
          </a:xfrm>
          <a:custGeom>
            <a:avLst/>
            <a:gdLst/>
            <a:ahLst/>
            <a:cxnLst/>
            <a:rect l="l" t="t" r="r" b="b"/>
            <a:pathLst>
              <a:path w="2239010" h="1384300">
                <a:moveTo>
                  <a:pt x="2234184" y="0"/>
                </a:moveTo>
                <a:lnTo>
                  <a:pt x="4572" y="0"/>
                </a:lnTo>
                <a:lnTo>
                  <a:pt x="0" y="6096"/>
                </a:lnTo>
                <a:lnTo>
                  <a:pt x="0" y="1377696"/>
                </a:lnTo>
                <a:lnTo>
                  <a:pt x="4572" y="1383792"/>
                </a:lnTo>
                <a:lnTo>
                  <a:pt x="2234184" y="1383792"/>
                </a:lnTo>
                <a:lnTo>
                  <a:pt x="2238756" y="1377696"/>
                </a:lnTo>
                <a:lnTo>
                  <a:pt x="2238756" y="1370076"/>
                </a:lnTo>
                <a:lnTo>
                  <a:pt x="24384" y="1370076"/>
                </a:lnTo>
                <a:lnTo>
                  <a:pt x="12192" y="1357884"/>
                </a:lnTo>
                <a:lnTo>
                  <a:pt x="24384" y="1357884"/>
                </a:lnTo>
                <a:lnTo>
                  <a:pt x="24384" y="25908"/>
                </a:lnTo>
                <a:lnTo>
                  <a:pt x="12192" y="25908"/>
                </a:lnTo>
                <a:lnTo>
                  <a:pt x="24384" y="13716"/>
                </a:lnTo>
                <a:lnTo>
                  <a:pt x="2238756" y="13716"/>
                </a:lnTo>
                <a:lnTo>
                  <a:pt x="2238756" y="6096"/>
                </a:lnTo>
                <a:lnTo>
                  <a:pt x="2234184" y="0"/>
                </a:lnTo>
                <a:close/>
              </a:path>
              <a:path w="2239010" h="1384300">
                <a:moveTo>
                  <a:pt x="24384" y="1357884"/>
                </a:moveTo>
                <a:lnTo>
                  <a:pt x="12192" y="1357884"/>
                </a:lnTo>
                <a:lnTo>
                  <a:pt x="24384" y="1370076"/>
                </a:lnTo>
                <a:lnTo>
                  <a:pt x="24384" y="1357884"/>
                </a:lnTo>
                <a:close/>
              </a:path>
              <a:path w="2239010" h="1384300">
                <a:moveTo>
                  <a:pt x="2214372" y="1357884"/>
                </a:moveTo>
                <a:lnTo>
                  <a:pt x="24384" y="1357884"/>
                </a:lnTo>
                <a:lnTo>
                  <a:pt x="24384" y="1370076"/>
                </a:lnTo>
                <a:lnTo>
                  <a:pt x="2214372" y="1370076"/>
                </a:lnTo>
                <a:lnTo>
                  <a:pt x="2214372" y="1357884"/>
                </a:lnTo>
                <a:close/>
              </a:path>
              <a:path w="2239010" h="1384300">
                <a:moveTo>
                  <a:pt x="2214372" y="13716"/>
                </a:moveTo>
                <a:lnTo>
                  <a:pt x="2214372" y="1370076"/>
                </a:lnTo>
                <a:lnTo>
                  <a:pt x="2226564" y="1357884"/>
                </a:lnTo>
                <a:lnTo>
                  <a:pt x="2238756" y="1357884"/>
                </a:lnTo>
                <a:lnTo>
                  <a:pt x="2238756" y="25908"/>
                </a:lnTo>
                <a:lnTo>
                  <a:pt x="2226564" y="25908"/>
                </a:lnTo>
                <a:lnTo>
                  <a:pt x="2214372" y="13716"/>
                </a:lnTo>
                <a:close/>
              </a:path>
              <a:path w="2239010" h="1384300">
                <a:moveTo>
                  <a:pt x="2238756" y="1357884"/>
                </a:moveTo>
                <a:lnTo>
                  <a:pt x="2226564" y="1357884"/>
                </a:lnTo>
                <a:lnTo>
                  <a:pt x="2214372" y="1370076"/>
                </a:lnTo>
                <a:lnTo>
                  <a:pt x="2238756" y="1370076"/>
                </a:lnTo>
                <a:lnTo>
                  <a:pt x="2238756" y="1357884"/>
                </a:lnTo>
                <a:close/>
              </a:path>
              <a:path w="2239010" h="1384300">
                <a:moveTo>
                  <a:pt x="24384" y="13716"/>
                </a:moveTo>
                <a:lnTo>
                  <a:pt x="12192" y="25908"/>
                </a:lnTo>
                <a:lnTo>
                  <a:pt x="24384" y="25908"/>
                </a:lnTo>
                <a:lnTo>
                  <a:pt x="24384" y="13716"/>
                </a:lnTo>
                <a:close/>
              </a:path>
              <a:path w="2239010" h="1384300">
                <a:moveTo>
                  <a:pt x="2214372" y="13716"/>
                </a:moveTo>
                <a:lnTo>
                  <a:pt x="24384" y="13716"/>
                </a:lnTo>
                <a:lnTo>
                  <a:pt x="24384" y="25908"/>
                </a:lnTo>
                <a:lnTo>
                  <a:pt x="2214372" y="25908"/>
                </a:lnTo>
                <a:lnTo>
                  <a:pt x="2214372" y="13716"/>
                </a:lnTo>
                <a:close/>
              </a:path>
              <a:path w="2239010" h="1384300">
                <a:moveTo>
                  <a:pt x="2238756" y="13716"/>
                </a:moveTo>
                <a:lnTo>
                  <a:pt x="2214372" y="13716"/>
                </a:lnTo>
                <a:lnTo>
                  <a:pt x="2226564" y="25908"/>
                </a:lnTo>
                <a:lnTo>
                  <a:pt x="2238756" y="25908"/>
                </a:lnTo>
                <a:lnTo>
                  <a:pt x="2238756" y="13716"/>
                </a:lnTo>
                <a:close/>
              </a:path>
            </a:pathLst>
          </a:custGeom>
          <a:solidFill>
            <a:srgbClr val="385D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58140" y="4600511"/>
            <a:ext cx="22148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4625" marR="168275" indent="-635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INSERIRE I 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PARAMETRI</a:t>
            </a:r>
            <a:r>
              <a:rPr sz="18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TECNICI  PRESENTI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NELLA 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DIAGNOSI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1952" y="3779519"/>
            <a:ext cx="1146175" cy="721360"/>
          </a:xfrm>
          <a:custGeom>
            <a:avLst/>
            <a:gdLst/>
            <a:ahLst/>
            <a:cxnLst/>
            <a:rect l="l" t="t" r="r" b="b"/>
            <a:pathLst>
              <a:path w="1146175" h="721360">
                <a:moveTo>
                  <a:pt x="1048512" y="704087"/>
                </a:moveTo>
                <a:lnTo>
                  <a:pt x="1043940" y="704087"/>
                </a:lnTo>
                <a:lnTo>
                  <a:pt x="1040892" y="710183"/>
                </a:lnTo>
                <a:lnTo>
                  <a:pt x="1040892" y="714755"/>
                </a:lnTo>
                <a:lnTo>
                  <a:pt x="1043940" y="717803"/>
                </a:lnTo>
                <a:lnTo>
                  <a:pt x="1046988" y="717803"/>
                </a:lnTo>
                <a:lnTo>
                  <a:pt x="1146048" y="720851"/>
                </a:lnTo>
                <a:lnTo>
                  <a:pt x="1145259" y="719327"/>
                </a:lnTo>
                <a:lnTo>
                  <a:pt x="1132331" y="719327"/>
                </a:lnTo>
                <a:lnTo>
                  <a:pt x="1111448" y="706258"/>
                </a:lnTo>
                <a:lnTo>
                  <a:pt x="1048512" y="704087"/>
                </a:lnTo>
                <a:close/>
              </a:path>
              <a:path w="1146175" h="721360">
                <a:moveTo>
                  <a:pt x="1111448" y="706258"/>
                </a:moveTo>
                <a:lnTo>
                  <a:pt x="1132331" y="719327"/>
                </a:lnTo>
                <a:lnTo>
                  <a:pt x="1134509" y="716279"/>
                </a:lnTo>
                <a:lnTo>
                  <a:pt x="1130807" y="716279"/>
                </a:lnTo>
                <a:lnTo>
                  <a:pt x="1125763" y="706751"/>
                </a:lnTo>
                <a:lnTo>
                  <a:pt x="1111448" y="706258"/>
                </a:lnTo>
                <a:close/>
              </a:path>
              <a:path w="1146175" h="721360">
                <a:moveTo>
                  <a:pt x="1139830" y="708830"/>
                </a:moveTo>
                <a:lnTo>
                  <a:pt x="1132331" y="719327"/>
                </a:lnTo>
                <a:lnTo>
                  <a:pt x="1145259" y="719327"/>
                </a:lnTo>
                <a:lnTo>
                  <a:pt x="1139830" y="708830"/>
                </a:lnTo>
                <a:close/>
              </a:path>
              <a:path w="1146175" h="721360">
                <a:moveTo>
                  <a:pt x="1125763" y="706751"/>
                </a:moveTo>
                <a:lnTo>
                  <a:pt x="1130807" y="716279"/>
                </a:lnTo>
                <a:lnTo>
                  <a:pt x="1136903" y="707135"/>
                </a:lnTo>
                <a:lnTo>
                  <a:pt x="1125763" y="706751"/>
                </a:lnTo>
                <a:close/>
              </a:path>
              <a:path w="1146175" h="721360">
                <a:moveTo>
                  <a:pt x="1120244" y="696325"/>
                </a:moveTo>
                <a:lnTo>
                  <a:pt x="1125763" y="706751"/>
                </a:lnTo>
                <a:lnTo>
                  <a:pt x="1136903" y="707135"/>
                </a:lnTo>
                <a:lnTo>
                  <a:pt x="1130807" y="716279"/>
                </a:lnTo>
                <a:lnTo>
                  <a:pt x="1134509" y="716279"/>
                </a:lnTo>
                <a:lnTo>
                  <a:pt x="1139830" y="708830"/>
                </a:lnTo>
                <a:lnTo>
                  <a:pt x="1139641" y="708465"/>
                </a:lnTo>
                <a:lnTo>
                  <a:pt x="1120244" y="696325"/>
                </a:lnTo>
                <a:close/>
              </a:path>
              <a:path w="1146175" h="721360">
                <a:moveTo>
                  <a:pt x="1139641" y="708465"/>
                </a:moveTo>
                <a:lnTo>
                  <a:pt x="1139830" y="708830"/>
                </a:lnTo>
                <a:lnTo>
                  <a:pt x="1139952" y="708659"/>
                </a:lnTo>
                <a:lnTo>
                  <a:pt x="1139641" y="708465"/>
                </a:lnTo>
                <a:close/>
              </a:path>
              <a:path w="1146175" h="721360">
                <a:moveTo>
                  <a:pt x="1095755" y="627887"/>
                </a:moveTo>
                <a:lnTo>
                  <a:pt x="1089659" y="630935"/>
                </a:lnTo>
                <a:lnTo>
                  <a:pt x="1088136" y="635507"/>
                </a:lnTo>
                <a:lnTo>
                  <a:pt x="1089659" y="638555"/>
                </a:lnTo>
                <a:lnTo>
                  <a:pt x="1120244" y="696325"/>
                </a:lnTo>
                <a:lnTo>
                  <a:pt x="1139641" y="708465"/>
                </a:lnTo>
                <a:lnTo>
                  <a:pt x="1100327" y="632459"/>
                </a:lnTo>
                <a:lnTo>
                  <a:pt x="1098803" y="629411"/>
                </a:lnTo>
                <a:lnTo>
                  <a:pt x="1095755" y="627887"/>
                </a:lnTo>
                <a:close/>
              </a:path>
              <a:path w="1146175" h="721360">
                <a:moveTo>
                  <a:pt x="7620" y="0"/>
                </a:moveTo>
                <a:lnTo>
                  <a:pt x="0" y="10667"/>
                </a:lnTo>
                <a:lnTo>
                  <a:pt x="1111448" y="706258"/>
                </a:lnTo>
                <a:lnTo>
                  <a:pt x="1125763" y="706751"/>
                </a:lnTo>
                <a:lnTo>
                  <a:pt x="1120244" y="696325"/>
                </a:lnTo>
                <a:lnTo>
                  <a:pt x="7620" y="0"/>
                </a:lnTo>
                <a:close/>
              </a:path>
            </a:pathLst>
          </a:custGeom>
          <a:solidFill>
            <a:srgbClr val="4A7E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58511" y="4642103"/>
            <a:ext cx="4000500" cy="2001520"/>
          </a:xfrm>
          <a:custGeom>
            <a:avLst/>
            <a:gdLst/>
            <a:ahLst/>
            <a:cxnLst/>
            <a:rect l="l" t="t" r="r" b="b"/>
            <a:pathLst>
              <a:path w="4000500" h="2001520">
                <a:moveTo>
                  <a:pt x="0" y="2001012"/>
                </a:moveTo>
                <a:lnTo>
                  <a:pt x="4000499" y="2001012"/>
                </a:lnTo>
                <a:lnTo>
                  <a:pt x="4000499" y="0"/>
                </a:lnTo>
                <a:lnTo>
                  <a:pt x="0" y="0"/>
                </a:lnTo>
                <a:lnTo>
                  <a:pt x="0" y="2001012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46320" y="4629911"/>
            <a:ext cx="4025265" cy="2025650"/>
          </a:xfrm>
          <a:custGeom>
            <a:avLst/>
            <a:gdLst/>
            <a:ahLst/>
            <a:cxnLst/>
            <a:rect l="l" t="t" r="r" b="b"/>
            <a:pathLst>
              <a:path w="4025265" h="2025650">
                <a:moveTo>
                  <a:pt x="4020311" y="0"/>
                </a:moveTo>
                <a:lnTo>
                  <a:pt x="4571" y="0"/>
                </a:lnTo>
                <a:lnTo>
                  <a:pt x="0" y="6096"/>
                </a:lnTo>
                <a:lnTo>
                  <a:pt x="0" y="2019300"/>
                </a:lnTo>
                <a:lnTo>
                  <a:pt x="4571" y="2025396"/>
                </a:lnTo>
                <a:lnTo>
                  <a:pt x="4020311" y="2025396"/>
                </a:lnTo>
                <a:lnTo>
                  <a:pt x="4024883" y="2019300"/>
                </a:lnTo>
                <a:lnTo>
                  <a:pt x="4024883" y="2013204"/>
                </a:lnTo>
                <a:lnTo>
                  <a:pt x="24383" y="2013204"/>
                </a:lnTo>
                <a:lnTo>
                  <a:pt x="12191" y="2001012"/>
                </a:lnTo>
                <a:lnTo>
                  <a:pt x="24383" y="2001012"/>
                </a:lnTo>
                <a:lnTo>
                  <a:pt x="24383" y="25908"/>
                </a:lnTo>
                <a:lnTo>
                  <a:pt x="12191" y="25908"/>
                </a:lnTo>
                <a:lnTo>
                  <a:pt x="24383" y="12192"/>
                </a:lnTo>
                <a:lnTo>
                  <a:pt x="4024883" y="12192"/>
                </a:lnTo>
                <a:lnTo>
                  <a:pt x="4024883" y="6096"/>
                </a:lnTo>
                <a:lnTo>
                  <a:pt x="4020311" y="0"/>
                </a:lnTo>
                <a:close/>
              </a:path>
              <a:path w="4025265" h="2025650">
                <a:moveTo>
                  <a:pt x="24383" y="2001012"/>
                </a:moveTo>
                <a:lnTo>
                  <a:pt x="12191" y="2001012"/>
                </a:lnTo>
                <a:lnTo>
                  <a:pt x="24383" y="2013204"/>
                </a:lnTo>
                <a:lnTo>
                  <a:pt x="24383" y="2001012"/>
                </a:lnTo>
                <a:close/>
              </a:path>
              <a:path w="4025265" h="2025650">
                <a:moveTo>
                  <a:pt x="4000500" y="2001012"/>
                </a:moveTo>
                <a:lnTo>
                  <a:pt x="24383" y="2001012"/>
                </a:lnTo>
                <a:lnTo>
                  <a:pt x="24383" y="2013204"/>
                </a:lnTo>
                <a:lnTo>
                  <a:pt x="4000500" y="2013204"/>
                </a:lnTo>
                <a:lnTo>
                  <a:pt x="4000500" y="2001012"/>
                </a:lnTo>
                <a:close/>
              </a:path>
              <a:path w="4025265" h="2025650">
                <a:moveTo>
                  <a:pt x="4000500" y="12192"/>
                </a:moveTo>
                <a:lnTo>
                  <a:pt x="4000500" y="2013204"/>
                </a:lnTo>
                <a:lnTo>
                  <a:pt x="4012691" y="2001012"/>
                </a:lnTo>
                <a:lnTo>
                  <a:pt x="4024883" y="2001012"/>
                </a:lnTo>
                <a:lnTo>
                  <a:pt x="4024883" y="25908"/>
                </a:lnTo>
                <a:lnTo>
                  <a:pt x="4012691" y="25908"/>
                </a:lnTo>
                <a:lnTo>
                  <a:pt x="4000500" y="12192"/>
                </a:lnTo>
                <a:close/>
              </a:path>
              <a:path w="4025265" h="2025650">
                <a:moveTo>
                  <a:pt x="4024883" y="2001012"/>
                </a:moveTo>
                <a:lnTo>
                  <a:pt x="4012691" y="2001012"/>
                </a:lnTo>
                <a:lnTo>
                  <a:pt x="4000500" y="2013204"/>
                </a:lnTo>
                <a:lnTo>
                  <a:pt x="4024883" y="2013204"/>
                </a:lnTo>
                <a:lnTo>
                  <a:pt x="4024883" y="2001012"/>
                </a:lnTo>
                <a:close/>
              </a:path>
              <a:path w="4025265" h="2025650">
                <a:moveTo>
                  <a:pt x="24383" y="12192"/>
                </a:moveTo>
                <a:lnTo>
                  <a:pt x="12191" y="25908"/>
                </a:lnTo>
                <a:lnTo>
                  <a:pt x="24383" y="25908"/>
                </a:lnTo>
                <a:lnTo>
                  <a:pt x="24383" y="12192"/>
                </a:lnTo>
                <a:close/>
              </a:path>
              <a:path w="4025265" h="2025650">
                <a:moveTo>
                  <a:pt x="4000500" y="12192"/>
                </a:moveTo>
                <a:lnTo>
                  <a:pt x="24383" y="12192"/>
                </a:lnTo>
                <a:lnTo>
                  <a:pt x="24383" y="25908"/>
                </a:lnTo>
                <a:lnTo>
                  <a:pt x="4000500" y="25908"/>
                </a:lnTo>
                <a:lnTo>
                  <a:pt x="4000500" y="12192"/>
                </a:lnTo>
                <a:close/>
              </a:path>
              <a:path w="4025265" h="2025650">
                <a:moveTo>
                  <a:pt x="4024883" y="12192"/>
                </a:moveTo>
                <a:lnTo>
                  <a:pt x="4000500" y="12192"/>
                </a:lnTo>
                <a:lnTo>
                  <a:pt x="4012691" y="25908"/>
                </a:lnTo>
                <a:lnTo>
                  <a:pt x="4024883" y="25908"/>
                </a:lnTo>
                <a:lnTo>
                  <a:pt x="4024883" y="12192"/>
                </a:lnTo>
                <a:close/>
              </a:path>
            </a:pathLst>
          </a:custGeom>
          <a:solidFill>
            <a:srgbClr val="385D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858511" y="5476735"/>
            <a:ext cx="4000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39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INSERITE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CIO’ CHE 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OSSERVATE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CLASSE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9595" y="460001"/>
            <a:ext cx="43402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rgbClr val="000000"/>
                </a:solidFill>
              </a:rPr>
              <a:t>SEZIONE </a:t>
            </a:r>
            <a:r>
              <a:rPr dirty="0">
                <a:solidFill>
                  <a:srgbClr val="000000"/>
                </a:solidFill>
              </a:rPr>
              <a:t>B </a:t>
            </a:r>
            <a:r>
              <a:rPr spc="-75" dirty="0">
                <a:solidFill>
                  <a:srgbClr val="000000"/>
                </a:solidFill>
              </a:rPr>
              <a:t>PARTE</a:t>
            </a:r>
            <a:r>
              <a:rPr spc="-5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" name="object 3"/>
          <p:cNvSpPr/>
          <p:nvPr/>
        </p:nvSpPr>
        <p:spPr>
          <a:xfrm>
            <a:off x="5227361" y="3214115"/>
            <a:ext cx="202649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44896" y="1499615"/>
            <a:ext cx="2999740" cy="1714500"/>
          </a:xfrm>
          <a:custGeom>
            <a:avLst/>
            <a:gdLst/>
            <a:ahLst/>
            <a:cxnLst/>
            <a:rect l="l" t="t" r="r" b="b"/>
            <a:pathLst>
              <a:path w="2999740" h="1714500">
                <a:moveTo>
                  <a:pt x="0" y="1714500"/>
                </a:moveTo>
                <a:lnTo>
                  <a:pt x="2999231" y="1714500"/>
                </a:lnTo>
                <a:lnTo>
                  <a:pt x="2999231" y="0"/>
                </a:lnTo>
                <a:lnTo>
                  <a:pt x="0" y="0"/>
                </a:lnTo>
                <a:lnTo>
                  <a:pt x="0" y="1714500"/>
                </a:lnTo>
                <a:close/>
              </a:path>
            </a:pathLst>
          </a:custGeom>
          <a:solidFill>
            <a:srgbClr val="8064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31179" y="1487423"/>
            <a:ext cx="3027045" cy="1739264"/>
          </a:xfrm>
          <a:custGeom>
            <a:avLst/>
            <a:gdLst/>
            <a:ahLst/>
            <a:cxnLst/>
            <a:rect l="l" t="t" r="r" b="b"/>
            <a:pathLst>
              <a:path w="3027045" h="1739264">
                <a:moveTo>
                  <a:pt x="3020568" y="0"/>
                </a:moveTo>
                <a:lnTo>
                  <a:pt x="6096" y="0"/>
                </a:lnTo>
                <a:lnTo>
                  <a:pt x="0" y="4571"/>
                </a:lnTo>
                <a:lnTo>
                  <a:pt x="0" y="1732788"/>
                </a:lnTo>
                <a:lnTo>
                  <a:pt x="6096" y="1738883"/>
                </a:lnTo>
                <a:lnTo>
                  <a:pt x="3020568" y="1738883"/>
                </a:lnTo>
                <a:lnTo>
                  <a:pt x="3026664" y="1732788"/>
                </a:lnTo>
                <a:lnTo>
                  <a:pt x="3026664" y="1726691"/>
                </a:lnTo>
                <a:lnTo>
                  <a:pt x="25908" y="1726691"/>
                </a:lnTo>
                <a:lnTo>
                  <a:pt x="13716" y="1714500"/>
                </a:lnTo>
                <a:lnTo>
                  <a:pt x="25908" y="1714500"/>
                </a:lnTo>
                <a:lnTo>
                  <a:pt x="25908" y="24383"/>
                </a:lnTo>
                <a:lnTo>
                  <a:pt x="13716" y="24383"/>
                </a:lnTo>
                <a:lnTo>
                  <a:pt x="25908" y="12191"/>
                </a:lnTo>
                <a:lnTo>
                  <a:pt x="3026664" y="12191"/>
                </a:lnTo>
                <a:lnTo>
                  <a:pt x="3026664" y="4571"/>
                </a:lnTo>
                <a:lnTo>
                  <a:pt x="3020568" y="0"/>
                </a:lnTo>
                <a:close/>
              </a:path>
              <a:path w="3027045" h="1739264">
                <a:moveTo>
                  <a:pt x="25908" y="1714500"/>
                </a:moveTo>
                <a:lnTo>
                  <a:pt x="13716" y="1714500"/>
                </a:lnTo>
                <a:lnTo>
                  <a:pt x="25908" y="1726691"/>
                </a:lnTo>
                <a:lnTo>
                  <a:pt x="25908" y="1714500"/>
                </a:lnTo>
                <a:close/>
              </a:path>
              <a:path w="3027045" h="1739264">
                <a:moveTo>
                  <a:pt x="3000755" y="1714500"/>
                </a:moveTo>
                <a:lnTo>
                  <a:pt x="25908" y="1714500"/>
                </a:lnTo>
                <a:lnTo>
                  <a:pt x="25908" y="1726691"/>
                </a:lnTo>
                <a:lnTo>
                  <a:pt x="3000755" y="1726691"/>
                </a:lnTo>
                <a:lnTo>
                  <a:pt x="3000755" y="1714500"/>
                </a:lnTo>
                <a:close/>
              </a:path>
              <a:path w="3027045" h="1739264">
                <a:moveTo>
                  <a:pt x="3000755" y="12191"/>
                </a:moveTo>
                <a:lnTo>
                  <a:pt x="3000755" y="1726691"/>
                </a:lnTo>
                <a:lnTo>
                  <a:pt x="3012948" y="1714500"/>
                </a:lnTo>
                <a:lnTo>
                  <a:pt x="3026664" y="1714500"/>
                </a:lnTo>
                <a:lnTo>
                  <a:pt x="3026664" y="24383"/>
                </a:lnTo>
                <a:lnTo>
                  <a:pt x="3012948" y="24383"/>
                </a:lnTo>
                <a:lnTo>
                  <a:pt x="3000755" y="12191"/>
                </a:lnTo>
                <a:close/>
              </a:path>
              <a:path w="3027045" h="1739264">
                <a:moveTo>
                  <a:pt x="3026664" y="1714500"/>
                </a:moveTo>
                <a:lnTo>
                  <a:pt x="3012948" y="1714500"/>
                </a:lnTo>
                <a:lnTo>
                  <a:pt x="3000755" y="1726691"/>
                </a:lnTo>
                <a:lnTo>
                  <a:pt x="3026664" y="1726691"/>
                </a:lnTo>
                <a:lnTo>
                  <a:pt x="3026664" y="1714500"/>
                </a:lnTo>
                <a:close/>
              </a:path>
              <a:path w="3027045" h="1739264">
                <a:moveTo>
                  <a:pt x="25908" y="12191"/>
                </a:moveTo>
                <a:lnTo>
                  <a:pt x="13716" y="24383"/>
                </a:lnTo>
                <a:lnTo>
                  <a:pt x="25908" y="24383"/>
                </a:lnTo>
                <a:lnTo>
                  <a:pt x="25908" y="12191"/>
                </a:lnTo>
                <a:close/>
              </a:path>
              <a:path w="3027045" h="1739264">
                <a:moveTo>
                  <a:pt x="3000755" y="12191"/>
                </a:moveTo>
                <a:lnTo>
                  <a:pt x="25908" y="12191"/>
                </a:lnTo>
                <a:lnTo>
                  <a:pt x="25908" y="24383"/>
                </a:lnTo>
                <a:lnTo>
                  <a:pt x="3000755" y="24383"/>
                </a:lnTo>
                <a:lnTo>
                  <a:pt x="3000755" y="12191"/>
                </a:lnTo>
                <a:close/>
              </a:path>
              <a:path w="3027045" h="1739264">
                <a:moveTo>
                  <a:pt x="3026664" y="12191"/>
                </a:moveTo>
                <a:lnTo>
                  <a:pt x="3000755" y="12191"/>
                </a:lnTo>
                <a:lnTo>
                  <a:pt x="3012948" y="24383"/>
                </a:lnTo>
                <a:lnTo>
                  <a:pt x="3026664" y="24383"/>
                </a:lnTo>
                <a:lnTo>
                  <a:pt x="3026664" y="12191"/>
                </a:lnTo>
                <a:close/>
              </a:path>
            </a:pathLst>
          </a:custGeom>
          <a:solidFill>
            <a:srgbClr val="5C47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3568" y="1139951"/>
            <a:ext cx="4090416" cy="45262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644896" y="1779587"/>
            <a:ext cx="29997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535" marR="73787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Per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gli alunni BES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senza 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diagnosi (svantaggio…)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compilare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gliglia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osservativa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143500" y="3713987"/>
            <a:ext cx="3644265" cy="2929255"/>
          </a:xfrm>
          <a:custGeom>
            <a:avLst/>
            <a:gdLst/>
            <a:ahLst/>
            <a:cxnLst/>
            <a:rect l="l" t="t" r="r" b="b"/>
            <a:pathLst>
              <a:path w="3644265" h="2929254">
                <a:moveTo>
                  <a:pt x="0" y="2929128"/>
                </a:moveTo>
                <a:lnTo>
                  <a:pt x="3643884" y="2929128"/>
                </a:lnTo>
                <a:lnTo>
                  <a:pt x="3643884" y="0"/>
                </a:lnTo>
                <a:lnTo>
                  <a:pt x="0" y="0"/>
                </a:lnTo>
                <a:lnTo>
                  <a:pt x="0" y="2929128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31308" y="3701795"/>
            <a:ext cx="3668395" cy="2954020"/>
          </a:xfrm>
          <a:custGeom>
            <a:avLst/>
            <a:gdLst/>
            <a:ahLst/>
            <a:cxnLst/>
            <a:rect l="l" t="t" r="r" b="b"/>
            <a:pathLst>
              <a:path w="3668395" h="2954020">
                <a:moveTo>
                  <a:pt x="3663695" y="0"/>
                </a:moveTo>
                <a:lnTo>
                  <a:pt x="6095" y="0"/>
                </a:lnTo>
                <a:lnTo>
                  <a:pt x="0" y="4571"/>
                </a:lnTo>
                <a:lnTo>
                  <a:pt x="0" y="2947415"/>
                </a:lnTo>
                <a:lnTo>
                  <a:pt x="6095" y="2953511"/>
                </a:lnTo>
                <a:lnTo>
                  <a:pt x="3663695" y="2953511"/>
                </a:lnTo>
                <a:lnTo>
                  <a:pt x="3668267" y="2947415"/>
                </a:lnTo>
                <a:lnTo>
                  <a:pt x="3668267" y="2941319"/>
                </a:lnTo>
                <a:lnTo>
                  <a:pt x="25907" y="2941319"/>
                </a:lnTo>
                <a:lnTo>
                  <a:pt x="12191" y="2929128"/>
                </a:lnTo>
                <a:lnTo>
                  <a:pt x="25907" y="2929128"/>
                </a:lnTo>
                <a:lnTo>
                  <a:pt x="25907" y="24383"/>
                </a:lnTo>
                <a:lnTo>
                  <a:pt x="12191" y="24383"/>
                </a:lnTo>
                <a:lnTo>
                  <a:pt x="25907" y="12191"/>
                </a:lnTo>
                <a:lnTo>
                  <a:pt x="3668267" y="12191"/>
                </a:lnTo>
                <a:lnTo>
                  <a:pt x="3668267" y="4571"/>
                </a:lnTo>
                <a:lnTo>
                  <a:pt x="3663695" y="0"/>
                </a:lnTo>
                <a:close/>
              </a:path>
              <a:path w="3668395" h="2954020">
                <a:moveTo>
                  <a:pt x="25907" y="2929128"/>
                </a:moveTo>
                <a:lnTo>
                  <a:pt x="12191" y="2929128"/>
                </a:lnTo>
                <a:lnTo>
                  <a:pt x="25907" y="2941319"/>
                </a:lnTo>
                <a:lnTo>
                  <a:pt x="25907" y="2929128"/>
                </a:lnTo>
                <a:close/>
              </a:path>
              <a:path w="3668395" h="2954020">
                <a:moveTo>
                  <a:pt x="3643884" y="2929128"/>
                </a:moveTo>
                <a:lnTo>
                  <a:pt x="25907" y="2929128"/>
                </a:lnTo>
                <a:lnTo>
                  <a:pt x="25907" y="2941319"/>
                </a:lnTo>
                <a:lnTo>
                  <a:pt x="3643884" y="2941319"/>
                </a:lnTo>
                <a:lnTo>
                  <a:pt x="3643884" y="2929128"/>
                </a:lnTo>
                <a:close/>
              </a:path>
              <a:path w="3668395" h="2954020">
                <a:moveTo>
                  <a:pt x="3643884" y="12191"/>
                </a:moveTo>
                <a:lnTo>
                  <a:pt x="3643884" y="2941319"/>
                </a:lnTo>
                <a:lnTo>
                  <a:pt x="3656075" y="2929128"/>
                </a:lnTo>
                <a:lnTo>
                  <a:pt x="3668267" y="2929127"/>
                </a:lnTo>
                <a:lnTo>
                  <a:pt x="3668267" y="24383"/>
                </a:lnTo>
                <a:lnTo>
                  <a:pt x="3656075" y="24383"/>
                </a:lnTo>
                <a:lnTo>
                  <a:pt x="3643884" y="12191"/>
                </a:lnTo>
                <a:close/>
              </a:path>
              <a:path w="3668395" h="2954020">
                <a:moveTo>
                  <a:pt x="3668267" y="2929127"/>
                </a:moveTo>
                <a:lnTo>
                  <a:pt x="3656075" y="2929128"/>
                </a:lnTo>
                <a:lnTo>
                  <a:pt x="3643884" y="2941319"/>
                </a:lnTo>
                <a:lnTo>
                  <a:pt x="3668267" y="2941319"/>
                </a:lnTo>
                <a:lnTo>
                  <a:pt x="3668267" y="2929127"/>
                </a:lnTo>
                <a:close/>
              </a:path>
              <a:path w="3668395" h="2954020">
                <a:moveTo>
                  <a:pt x="25907" y="12191"/>
                </a:moveTo>
                <a:lnTo>
                  <a:pt x="12191" y="24383"/>
                </a:lnTo>
                <a:lnTo>
                  <a:pt x="25907" y="24383"/>
                </a:lnTo>
                <a:lnTo>
                  <a:pt x="25907" y="12191"/>
                </a:lnTo>
                <a:close/>
              </a:path>
              <a:path w="3668395" h="2954020">
                <a:moveTo>
                  <a:pt x="3643884" y="12191"/>
                </a:moveTo>
                <a:lnTo>
                  <a:pt x="25907" y="12191"/>
                </a:lnTo>
                <a:lnTo>
                  <a:pt x="25907" y="24383"/>
                </a:lnTo>
                <a:lnTo>
                  <a:pt x="3643884" y="24383"/>
                </a:lnTo>
                <a:lnTo>
                  <a:pt x="3643884" y="12191"/>
                </a:lnTo>
                <a:close/>
              </a:path>
              <a:path w="3668395" h="2954020">
                <a:moveTo>
                  <a:pt x="3668267" y="12191"/>
                </a:moveTo>
                <a:lnTo>
                  <a:pt x="3643884" y="12191"/>
                </a:lnTo>
                <a:lnTo>
                  <a:pt x="3656075" y="24383"/>
                </a:lnTo>
                <a:lnTo>
                  <a:pt x="3668267" y="24383"/>
                </a:lnTo>
                <a:lnTo>
                  <a:pt x="3668267" y="12191"/>
                </a:lnTo>
                <a:close/>
              </a:path>
            </a:pathLst>
          </a:custGeom>
          <a:solidFill>
            <a:srgbClr val="385D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222240" y="3777551"/>
            <a:ext cx="3477260" cy="2505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spc="-10" dirty="0" err="1">
                <a:solidFill>
                  <a:srgbClr val="FFFFFF"/>
                </a:solidFill>
                <a:latin typeface="Calibri"/>
                <a:cs typeface="Calibri"/>
              </a:rPr>
              <a:t>Descrivete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le abilità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 i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comportamenti osservati utilizzando 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un linguaggio semplice. Se,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ad 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esempio,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osservate che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il bambino 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legge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lentamente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potrete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scrivere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“la  </a:t>
            </a:r>
            <a:r>
              <a:rPr sz="1800" spc="-5" dirty="0" err="1">
                <a:solidFill>
                  <a:srgbClr val="FFFFFF"/>
                </a:solidFill>
                <a:latin typeface="Calibri"/>
                <a:cs typeface="Calibri"/>
              </a:rPr>
              <a:t>sua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it-IT" spc="-15">
                <a:solidFill>
                  <a:srgbClr val="FFFFFF"/>
                </a:solidFill>
                <a:latin typeface="Calibri"/>
                <a:cs typeface="Calibri"/>
              </a:rPr>
              <a:t>lettura</a:t>
            </a:r>
            <a:r>
              <a:rPr sz="1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appare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lenta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scorretta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rispetto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ai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suoi compagni 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di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classe…” 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(Potete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utilizzare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gli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indicatori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della  sezione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parteI)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000500" y="5234939"/>
            <a:ext cx="715010" cy="104139"/>
          </a:xfrm>
          <a:custGeom>
            <a:avLst/>
            <a:gdLst/>
            <a:ahLst/>
            <a:cxnLst/>
            <a:rect l="l" t="t" r="r" b="b"/>
            <a:pathLst>
              <a:path w="715010" h="104139">
                <a:moveTo>
                  <a:pt x="681202" y="57865"/>
                </a:moveTo>
                <a:lnTo>
                  <a:pt x="623315" y="91440"/>
                </a:lnTo>
                <a:lnTo>
                  <a:pt x="620267" y="92963"/>
                </a:lnTo>
                <a:lnTo>
                  <a:pt x="618744" y="96012"/>
                </a:lnTo>
                <a:lnTo>
                  <a:pt x="621791" y="102107"/>
                </a:lnTo>
                <a:lnTo>
                  <a:pt x="626363" y="103631"/>
                </a:lnTo>
                <a:lnTo>
                  <a:pt x="629412" y="102107"/>
                </a:lnTo>
                <a:lnTo>
                  <a:pt x="704411" y="57912"/>
                </a:lnTo>
                <a:lnTo>
                  <a:pt x="681202" y="57865"/>
                </a:lnTo>
                <a:close/>
              </a:path>
              <a:path w="715010" h="104139">
                <a:moveTo>
                  <a:pt x="699515" y="57905"/>
                </a:moveTo>
                <a:lnTo>
                  <a:pt x="702563" y="57912"/>
                </a:lnTo>
                <a:lnTo>
                  <a:pt x="699515" y="57905"/>
                </a:lnTo>
                <a:close/>
              </a:path>
              <a:path w="715010" h="104139">
                <a:moveTo>
                  <a:pt x="702563" y="47243"/>
                </a:moveTo>
                <a:lnTo>
                  <a:pt x="699515" y="47243"/>
                </a:lnTo>
                <a:lnTo>
                  <a:pt x="699515" y="57905"/>
                </a:lnTo>
                <a:lnTo>
                  <a:pt x="702563" y="57912"/>
                </a:lnTo>
                <a:lnTo>
                  <a:pt x="702563" y="47243"/>
                </a:lnTo>
                <a:close/>
              </a:path>
              <a:path w="715010" h="104139">
                <a:moveTo>
                  <a:pt x="626363" y="0"/>
                </a:moveTo>
                <a:lnTo>
                  <a:pt x="623315" y="1523"/>
                </a:lnTo>
                <a:lnTo>
                  <a:pt x="620267" y="4571"/>
                </a:lnTo>
                <a:lnTo>
                  <a:pt x="618744" y="7619"/>
                </a:lnTo>
                <a:lnTo>
                  <a:pt x="620267" y="10667"/>
                </a:lnTo>
                <a:lnTo>
                  <a:pt x="623315" y="13715"/>
                </a:lnTo>
                <a:lnTo>
                  <a:pt x="678404" y="45667"/>
                </a:lnTo>
                <a:lnTo>
                  <a:pt x="702563" y="45719"/>
                </a:lnTo>
                <a:lnTo>
                  <a:pt x="702563" y="57912"/>
                </a:lnTo>
                <a:lnTo>
                  <a:pt x="704411" y="57912"/>
                </a:lnTo>
                <a:lnTo>
                  <a:pt x="714755" y="51815"/>
                </a:lnTo>
                <a:lnTo>
                  <a:pt x="629412" y="1523"/>
                </a:lnTo>
                <a:lnTo>
                  <a:pt x="626363" y="0"/>
                </a:lnTo>
                <a:close/>
              </a:path>
              <a:path w="715010" h="104139">
                <a:moveTo>
                  <a:pt x="699515" y="47243"/>
                </a:moveTo>
                <a:lnTo>
                  <a:pt x="690319" y="52578"/>
                </a:lnTo>
                <a:lnTo>
                  <a:pt x="699515" y="57905"/>
                </a:lnTo>
                <a:lnTo>
                  <a:pt x="699515" y="47243"/>
                </a:lnTo>
                <a:close/>
              </a:path>
              <a:path w="715010" h="104139">
                <a:moveTo>
                  <a:pt x="690319" y="52578"/>
                </a:moveTo>
                <a:lnTo>
                  <a:pt x="681202" y="57865"/>
                </a:lnTo>
                <a:lnTo>
                  <a:pt x="699504" y="57905"/>
                </a:lnTo>
                <a:lnTo>
                  <a:pt x="690319" y="52578"/>
                </a:lnTo>
                <a:close/>
              </a:path>
              <a:path w="715010" h="104139">
                <a:moveTo>
                  <a:pt x="0" y="44195"/>
                </a:moveTo>
                <a:lnTo>
                  <a:pt x="0" y="56387"/>
                </a:lnTo>
                <a:lnTo>
                  <a:pt x="681202" y="57865"/>
                </a:lnTo>
                <a:lnTo>
                  <a:pt x="690319" y="52578"/>
                </a:lnTo>
                <a:lnTo>
                  <a:pt x="678404" y="45667"/>
                </a:lnTo>
                <a:lnTo>
                  <a:pt x="0" y="44195"/>
                </a:lnTo>
                <a:close/>
              </a:path>
              <a:path w="715010" h="104139">
                <a:moveTo>
                  <a:pt x="678404" y="45667"/>
                </a:moveTo>
                <a:lnTo>
                  <a:pt x="690319" y="52578"/>
                </a:lnTo>
                <a:lnTo>
                  <a:pt x="699515" y="47243"/>
                </a:lnTo>
                <a:lnTo>
                  <a:pt x="702563" y="47243"/>
                </a:lnTo>
                <a:lnTo>
                  <a:pt x="702563" y="45719"/>
                </a:lnTo>
                <a:lnTo>
                  <a:pt x="678404" y="45667"/>
                </a:lnTo>
                <a:close/>
              </a:path>
            </a:pathLst>
          </a:custGeom>
          <a:solidFill>
            <a:srgbClr val="4A7E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67555" y="3427475"/>
            <a:ext cx="1178560" cy="1290955"/>
          </a:xfrm>
          <a:custGeom>
            <a:avLst/>
            <a:gdLst/>
            <a:ahLst/>
            <a:cxnLst/>
            <a:rect l="l" t="t" r="r" b="b"/>
            <a:pathLst>
              <a:path w="1178560" h="1290954">
                <a:moveTo>
                  <a:pt x="1178544" y="0"/>
                </a:moveTo>
                <a:lnTo>
                  <a:pt x="1159806" y="0"/>
                </a:lnTo>
                <a:lnTo>
                  <a:pt x="0" y="1281683"/>
                </a:lnTo>
                <a:lnTo>
                  <a:pt x="9144" y="1290827"/>
                </a:lnTo>
                <a:lnTo>
                  <a:pt x="1178544" y="0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7215" rIns="0" bIns="0" rtlCol="0">
            <a:spAutoFit/>
          </a:bodyPr>
          <a:lstStyle/>
          <a:p>
            <a:pPr marL="2547620" marR="5080" indent="-251968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Da </a:t>
            </a:r>
            <a:r>
              <a:rPr sz="4000" spc="-20" dirty="0"/>
              <a:t>compilare </a:t>
            </a:r>
            <a:r>
              <a:rPr sz="4000" spc="-10" dirty="0"/>
              <a:t>solo </a:t>
            </a:r>
            <a:r>
              <a:rPr sz="4000" spc="-5" dirty="0"/>
              <a:t>in </a:t>
            </a:r>
            <a:r>
              <a:rPr sz="4000" spc="-15" dirty="0"/>
              <a:t>caso </a:t>
            </a:r>
            <a:r>
              <a:rPr sz="4000" spc="-5" dirty="0"/>
              <a:t>di </a:t>
            </a:r>
            <a:r>
              <a:rPr sz="4000" spc="-20" dirty="0"/>
              <a:t>svantaggio  senza</a:t>
            </a:r>
            <a:r>
              <a:rPr sz="4000" spc="-30" dirty="0"/>
              <a:t> </a:t>
            </a:r>
            <a:r>
              <a:rPr sz="4000" spc="-5" dirty="0"/>
              <a:t>diagnosi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426719" y="1356359"/>
            <a:ext cx="6001512" cy="5495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44896" y="2642615"/>
            <a:ext cx="2714625" cy="784860"/>
          </a:xfrm>
          <a:custGeom>
            <a:avLst/>
            <a:gdLst/>
            <a:ahLst/>
            <a:cxnLst/>
            <a:rect l="l" t="t" r="r" b="b"/>
            <a:pathLst>
              <a:path w="2714625" h="784860">
                <a:moveTo>
                  <a:pt x="0" y="784860"/>
                </a:moveTo>
                <a:lnTo>
                  <a:pt x="2714244" y="784860"/>
                </a:lnTo>
                <a:lnTo>
                  <a:pt x="2714244" y="0"/>
                </a:lnTo>
                <a:lnTo>
                  <a:pt x="0" y="0"/>
                </a:lnTo>
                <a:lnTo>
                  <a:pt x="0" y="78486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99871"/>
            <a:ext cx="4785360" cy="57393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31179" y="2630423"/>
            <a:ext cx="2740660" cy="797560"/>
          </a:xfrm>
          <a:custGeom>
            <a:avLst/>
            <a:gdLst/>
            <a:ahLst/>
            <a:cxnLst/>
            <a:rect l="l" t="t" r="r" b="b"/>
            <a:pathLst>
              <a:path w="2740659" h="797560">
                <a:moveTo>
                  <a:pt x="2734055" y="0"/>
                </a:moveTo>
                <a:lnTo>
                  <a:pt x="6096" y="0"/>
                </a:lnTo>
                <a:lnTo>
                  <a:pt x="0" y="4571"/>
                </a:lnTo>
                <a:lnTo>
                  <a:pt x="0" y="797051"/>
                </a:lnTo>
                <a:lnTo>
                  <a:pt x="25908" y="797051"/>
                </a:lnTo>
                <a:lnTo>
                  <a:pt x="25908" y="24383"/>
                </a:lnTo>
                <a:lnTo>
                  <a:pt x="13716" y="24383"/>
                </a:lnTo>
                <a:lnTo>
                  <a:pt x="25908" y="12191"/>
                </a:lnTo>
                <a:lnTo>
                  <a:pt x="2740152" y="12191"/>
                </a:lnTo>
                <a:lnTo>
                  <a:pt x="2740152" y="4571"/>
                </a:lnTo>
                <a:lnTo>
                  <a:pt x="2734055" y="0"/>
                </a:lnTo>
                <a:close/>
              </a:path>
              <a:path w="2740659" h="797560">
                <a:moveTo>
                  <a:pt x="2715768" y="12191"/>
                </a:moveTo>
                <a:lnTo>
                  <a:pt x="2715768" y="797051"/>
                </a:lnTo>
                <a:lnTo>
                  <a:pt x="2740152" y="797051"/>
                </a:lnTo>
                <a:lnTo>
                  <a:pt x="2740152" y="24383"/>
                </a:lnTo>
                <a:lnTo>
                  <a:pt x="2727960" y="24383"/>
                </a:lnTo>
                <a:lnTo>
                  <a:pt x="2715768" y="12191"/>
                </a:lnTo>
                <a:close/>
              </a:path>
              <a:path w="2740659" h="797560">
                <a:moveTo>
                  <a:pt x="25908" y="12191"/>
                </a:moveTo>
                <a:lnTo>
                  <a:pt x="13716" y="24383"/>
                </a:lnTo>
                <a:lnTo>
                  <a:pt x="25908" y="24383"/>
                </a:lnTo>
                <a:lnTo>
                  <a:pt x="25908" y="12191"/>
                </a:lnTo>
                <a:close/>
              </a:path>
              <a:path w="2740659" h="797560">
                <a:moveTo>
                  <a:pt x="2715768" y="12191"/>
                </a:moveTo>
                <a:lnTo>
                  <a:pt x="25908" y="12191"/>
                </a:lnTo>
                <a:lnTo>
                  <a:pt x="25908" y="24383"/>
                </a:lnTo>
                <a:lnTo>
                  <a:pt x="2715768" y="24383"/>
                </a:lnTo>
                <a:lnTo>
                  <a:pt x="2715768" y="12191"/>
                </a:lnTo>
                <a:close/>
              </a:path>
              <a:path w="2740659" h="797560">
                <a:moveTo>
                  <a:pt x="2740152" y="12191"/>
                </a:moveTo>
                <a:lnTo>
                  <a:pt x="2715768" y="12191"/>
                </a:lnTo>
                <a:lnTo>
                  <a:pt x="2727960" y="24383"/>
                </a:lnTo>
                <a:lnTo>
                  <a:pt x="2740152" y="24383"/>
                </a:lnTo>
                <a:lnTo>
                  <a:pt x="2740152" y="12191"/>
                </a:lnTo>
                <a:close/>
              </a:path>
            </a:pathLst>
          </a:custGeom>
          <a:solidFill>
            <a:srgbClr val="385D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44896" y="3427475"/>
            <a:ext cx="2714625" cy="1714500"/>
          </a:xfrm>
          <a:custGeom>
            <a:avLst/>
            <a:gdLst/>
            <a:ahLst/>
            <a:cxnLst/>
            <a:rect l="l" t="t" r="r" b="b"/>
            <a:pathLst>
              <a:path w="2714625" h="1714500">
                <a:moveTo>
                  <a:pt x="0" y="1714500"/>
                </a:moveTo>
                <a:lnTo>
                  <a:pt x="2714244" y="1714500"/>
                </a:lnTo>
                <a:lnTo>
                  <a:pt x="2714244" y="0"/>
                </a:lnTo>
                <a:lnTo>
                  <a:pt x="0" y="0"/>
                </a:lnTo>
                <a:lnTo>
                  <a:pt x="0" y="171450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31179" y="3427475"/>
            <a:ext cx="2740660" cy="1728470"/>
          </a:xfrm>
          <a:custGeom>
            <a:avLst/>
            <a:gdLst/>
            <a:ahLst/>
            <a:cxnLst/>
            <a:rect l="l" t="t" r="r" b="b"/>
            <a:pathLst>
              <a:path w="2740659" h="1728470">
                <a:moveTo>
                  <a:pt x="25908" y="0"/>
                </a:moveTo>
                <a:lnTo>
                  <a:pt x="0" y="0"/>
                </a:lnTo>
                <a:lnTo>
                  <a:pt x="0" y="1722120"/>
                </a:lnTo>
                <a:lnTo>
                  <a:pt x="6096" y="1728215"/>
                </a:lnTo>
                <a:lnTo>
                  <a:pt x="2734055" y="1728215"/>
                </a:lnTo>
                <a:lnTo>
                  <a:pt x="2740152" y="1722120"/>
                </a:lnTo>
                <a:lnTo>
                  <a:pt x="2740152" y="1714500"/>
                </a:lnTo>
                <a:lnTo>
                  <a:pt x="25908" y="1714500"/>
                </a:lnTo>
                <a:lnTo>
                  <a:pt x="13716" y="1702308"/>
                </a:lnTo>
                <a:lnTo>
                  <a:pt x="25908" y="1702308"/>
                </a:lnTo>
                <a:lnTo>
                  <a:pt x="25908" y="0"/>
                </a:lnTo>
                <a:close/>
              </a:path>
              <a:path w="2740659" h="1728470">
                <a:moveTo>
                  <a:pt x="25908" y="1702308"/>
                </a:moveTo>
                <a:lnTo>
                  <a:pt x="13716" y="1702308"/>
                </a:lnTo>
                <a:lnTo>
                  <a:pt x="25908" y="1714500"/>
                </a:lnTo>
                <a:lnTo>
                  <a:pt x="25908" y="1702308"/>
                </a:lnTo>
                <a:close/>
              </a:path>
              <a:path w="2740659" h="1728470">
                <a:moveTo>
                  <a:pt x="2715768" y="1702308"/>
                </a:moveTo>
                <a:lnTo>
                  <a:pt x="25908" y="1702308"/>
                </a:lnTo>
                <a:lnTo>
                  <a:pt x="25908" y="1714500"/>
                </a:lnTo>
                <a:lnTo>
                  <a:pt x="2715768" y="1714500"/>
                </a:lnTo>
                <a:lnTo>
                  <a:pt x="2715768" y="1702308"/>
                </a:lnTo>
                <a:close/>
              </a:path>
              <a:path w="2740659" h="1728470">
                <a:moveTo>
                  <a:pt x="2740152" y="0"/>
                </a:moveTo>
                <a:lnTo>
                  <a:pt x="2715768" y="0"/>
                </a:lnTo>
                <a:lnTo>
                  <a:pt x="2715768" y="1714500"/>
                </a:lnTo>
                <a:lnTo>
                  <a:pt x="2727960" y="1702308"/>
                </a:lnTo>
                <a:lnTo>
                  <a:pt x="2740152" y="1702308"/>
                </a:lnTo>
                <a:lnTo>
                  <a:pt x="2740152" y="0"/>
                </a:lnTo>
                <a:close/>
              </a:path>
              <a:path w="2740659" h="1728470">
                <a:moveTo>
                  <a:pt x="2740152" y="1702308"/>
                </a:moveTo>
                <a:lnTo>
                  <a:pt x="2727960" y="1702308"/>
                </a:lnTo>
                <a:lnTo>
                  <a:pt x="2715768" y="1714500"/>
                </a:lnTo>
                <a:lnTo>
                  <a:pt x="2740152" y="1714500"/>
                </a:lnTo>
                <a:lnTo>
                  <a:pt x="2740152" y="1702308"/>
                </a:lnTo>
                <a:close/>
              </a:path>
            </a:pathLst>
          </a:custGeom>
          <a:solidFill>
            <a:srgbClr val="385D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990335" y="3590099"/>
            <a:ext cx="20224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9290" marR="5080" indent="-65722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COMUNE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 TUTTI</a:t>
            </a:r>
            <a:r>
              <a:rPr sz="18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GLI  ALLIEVI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86755" y="856487"/>
            <a:ext cx="3644265" cy="2571115"/>
          </a:xfrm>
          <a:custGeom>
            <a:avLst/>
            <a:gdLst/>
            <a:ahLst/>
            <a:cxnLst/>
            <a:rect l="l" t="t" r="r" b="b"/>
            <a:pathLst>
              <a:path w="3644265" h="2571115">
                <a:moveTo>
                  <a:pt x="0" y="2570988"/>
                </a:moveTo>
                <a:lnTo>
                  <a:pt x="3643884" y="2570988"/>
                </a:lnTo>
                <a:lnTo>
                  <a:pt x="3643884" y="0"/>
                </a:lnTo>
                <a:lnTo>
                  <a:pt x="0" y="0"/>
                </a:lnTo>
                <a:lnTo>
                  <a:pt x="0" y="2570988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74564" y="844295"/>
            <a:ext cx="3668395" cy="2583180"/>
          </a:xfrm>
          <a:custGeom>
            <a:avLst/>
            <a:gdLst/>
            <a:ahLst/>
            <a:cxnLst/>
            <a:rect l="l" t="t" r="r" b="b"/>
            <a:pathLst>
              <a:path w="3668395" h="2583179">
                <a:moveTo>
                  <a:pt x="3662171" y="0"/>
                </a:moveTo>
                <a:lnTo>
                  <a:pt x="6096" y="0"/>
                </a:lnTo>
                <a:lnTo>
                  <a:pt x="0" y="4572"/>
                </a:lnTo>
                <a:lnTo>
                  <a:pt x="0" y="2583180"/>
                </a:lnTo>
                <a:lnTo>
                  <a:pt x="25908" y="2583180"/>
                </a:lnTo>
                <a:lnTo>
                  <a:pt x="25908" y="24384"/>
                </a:lnTo>
                <a:lnTo>
                  <a:pt x="12191" y="24384"/>
                </a:lnTo>
                <a:lnTo>
                  <a:pt x="25908" y="12192"/>
                </a:lnTo>
                <a:lnTo>
                  <a:pt x="3668267" y="12192"/>
                </a:lnTo>
                <a:lnTo>
                  <a:pt x="3668267" y="4572"/>
                </a:lnTo>
                <a:lnTo>
                  <a:pt x="3662171" y="0"/>
                </a:lnTo>
                <a:close/>
              </a:path>
              <a:path w="3668395" h="2583179">
                <a:moveTo>
                  <a:pt x="3643884" y="12192"/>
                </a:moveTo>
                <a:lnTo>
                  <a:pt x="3643884" y="2583180"/>
                </a:lnTo>
                <a:lnTo>
                  <a:pt x="3668267" y="2583180"/>
                </a:lnTo>
                <a:lnTo>
                  <a:pt x="3668267" y="24384"/>
                </a:lnTo>
                <a:lnTo>
                  <a:pt x="3656076" y="24384"/>
                </a:lnTo>
                <a:lnTo>
                  <a:pt x="3643884" y="12192"/>
                </a:lnTo>
                <a:close/>
              </a:path>
              <a:path w="3668395" h="2583179">
                <a:moveTo>
                  <a:pt x="25908" y="12192"/>
                </a:moveTo>
                <a:lnTo>
                  <a:pt x="12191" y="24384"/>
                </a:lnTo>
                <a:lnTo>
                  <a:pt x="25908" y="24384"/>
                </a:lnTo>
                <a:lnTo>
                  <a:pt x="25908" y="12192"/>
                </a:lnTo>
                <a:close/>
              </a:path>
              <a:path w="3668395" h="2583179">
                <a:moveTo>
                  <a:pt x="3643884" y="12192"/>
                </a:moveTo>
                <a:lnTo>
                  <a:pt x="25908" y="12192"/>
                </a:lnTo>
                <a:lnTo>
                  <a:pt x="25908" y="24384"/>
                </a:lnTo>
                <a:lnTo>
                  <a:pt x="3643884" y="24384"/>
                </a:lnTo>
                <a:lnTo>
                  <a:pt x="3643884" y="12192"/>
                </a:lnTo>
                <a:close/>
              </a:path>
              <a:path w="3668395" h="2583179">
                <a:moveTo>
                  <a:pt x="3668267" y="12192"/>
                </a:moveTo>
                <a:lnTo>
                  <a:pt x="3643884" y="12192"/>
                </a:lnTo>
                <a:lnTo>
                  <a:pt x="3656076" y="24384"/>
                </a:lnTo>
                <a:lnTo>
                  <a:pt x="3668267" y="24384"/>
                </a:lnTo>
                <a:lnTo>
                  <a:pt x="3668267" y="12192"/>
                </a:lnTo>
                <a:close/>
              </a:path>
            </a:pathLst>
          </a:custGeom>
          <a:solidFill>
            <a:srgbClr val="385D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0831" y="426719"/>
            <a:ext cx="4133088" cy="53126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98847" y="3988307"/>
            <a:ext cx="645160" cy="303530"/>
          </a:xfrm>
          <a:custGeom>
            <a:avLst/>
            <a:gdLst/>
            <a:ahLst/>
            <a:cxnLst/>
            <a:rect l="l" t="t" r="r" b="b"/>
            <a:pathLst>
              <a:path w="645160" h="303529">
                <a:moveTo>
                  <a:pt x="609048" y="20395"/>
                </a:moveTo>
                <a:lnTo>
                  <a:pt x="0" y="291084"/>
                </a:lnTo>
                <a:lnTo>
                  <a:pt x="4572" y="303276"/>
                </a:lnTo>
                <a:lnTo>
                  <a:pt x="614452" y="32871"/>
                </a:lnTo>
                <a:lnTo>
                  <a:pt x="622456" y="21806"/>
                </a:lnTo>
                <a:lnTo>
                  <a:pt x="609048" y="20395"/>
                </a:lnTo>
                <a:close/>
              </a:path>
              <a:path w="645160" h="303529">
                <a:moveTo>
                  <a:pt x="635387" y="23588"/>
                </a:moveTo>
                <a:lnTo>
                  <a:pt x="614452" y="32871"/>
                </a:lnTo>
                <a:lnTo>
                  <a:pt x="577596" y="83820"/>
                </a:lnTo>
                <a:lnTo>
                  <a:pt x="574548" y="86868"/>
                </a:lnTo>
                <a:lnTo>
                  <a:pt x="576072" y="91440"/>
                </a:lnTo>
                <a:lnTo>
                  <a:pt x="579119" y="92964"/>
                </a:lnTo>
                <a:lnTo>
                  <a:pt x="582167" y="96012"/>
                </a:lnTo>
                <a:lnTo>
                  <a:pt x="585215" y="94488"/>
                </a:lnTo>
                <a:lnTo>
                  <a:pt x="586739" y="91440"/>
                </a:lnTo>
                <a:lnTo>
                  <a:pt x="635387" y="23588"/>
                </a:lnTo>
                <a:close/>
              </a:path>
              <a:path w="645160" h="303529">
                <a:moveTo>
                  <a:pt x="622456" y="21806"/>
                </a:moveTo>
                <a:lnTo>
                  <a:pt x="614452" y="32871"/>
                </a:lnTo>
                <a:lnTo>
                  <a:pt x="635387" y="23588"/>
                </a:lnTo>
                <a:lnTo>
                  <a:pt x="635910" y="22860"/>
                </a:lnTo>
                <a:lnTo>
                  <a:pt x="632460" y="22860"/>
                </a:lnTo>
                <a:lnTo>
                  <a:pt x="622456" y="21806"/>
                </a:lnTo>
                <a:close/>
              </a:path>
              <a:path w="645160" h="303529">
                <a:moveTo>
                  <a:pt x="636571" y="21938"/>
                </a:moveTo>
                <a:lnTo>
                  <a:pt x="635387" y="23588"/>
                </a:lnTo>
                <a:lnTo>
                  <a:pt x="637031" y="22860"/>
                </a:lnTo>
                <a:lnTo>
                  <a:pt x="636571" y="21938"/>
                </a:lnTo>
                <a:close/>
              </a:path>
              <a:path w="645160" h="303529">
                <a:moveTo>
                  <a:pt x="629412" y="12192"/>
                </a:moveTo>
                <a:lnTo>
                  <a:pt x="622456" y="21806"/>
                </a:lnTo>
                <a:lnTo>
                  <a:pt x="632460" y="22860"/>
                </a:lnTo>
                <a:lnTo>
                  <a:pt x="629412" y="12192"/>
                </a:lnTo>
                <a:close/>
              </a:path>
              <a:path w="645160" h="303529">
                <a:moveTo>
                  <a:pt x="631698" y="12192"/>
                </a:moveTo>
                <a:lnTo>
                  <a:pt x="629412" y="12192"/>
                </a:lnTo>
                <a:lnTo>
                  <a:pt x="632460" y="22860"/>
                </a:lnTo>
                <a:lnTo>
                  <a:pt x="635910" y="22860"/>
                </a:lnTo>
                <a:lnTo>
                  <a:pt x="636571" y="21938"/>
                </a:lnTo>
                <a:lnTo>
                  <a:pt x="631698" y="12192"/>
                </a:lnTo>
                <a:close/>
              </a:path>
              <a:path w="645160" h="303529">
                <a:moveTo>
                  <a:pt x="644651" y="10668"/>
                </a:moveTo>
                <a:lnTo>
                  <a:pt x="630936" y="10668"/>
                </a:lnTo>
                <a:lnTo>
                  <a:pt x="636571" y="21938"/>
                </a:lnTo>
                <a:lnTo>
                  <a:pt x="644651" y="10668"/>
                </a:lnTo>
                <a:close/>
              </a:path>
              <a:path w="645160" h="303529">
                <a:moveTo>
                  <a:pt x="630936" y="10668"/>
                </a:moveTo>
                <a:lnTo>
                  <a:pt x="609048" y="20395"/>
                </a:lnTo>
                <a:lnTo>
                  <a:pt x="622456" y="21806"/>
                </a:lnTo>
                <a:lnTo>
                  <a:pt x="629412" y="12192"/>
                </a:lnTo>
                <a:lnTo>
                  <a:pt x="631698" y="12192"/>
                </a:lnTo>
                <a:lnTo>
                  <a:pt x="630936" y="10668"/>
                </a:lnTo>
                <a:close/>
              </a:path>
              <a:path w="645160" h="303529">
                <a:moveTo>
                  <a:pt x="547115" y="0"/>
                </a:moveTo>
                <a:lnTo>
                  <a:pt x="544067" y="0"/>
                </a:lnTo>
                <a:lnTo>
                  <a:pt x="541019" y="3048"/>
                </a:lnTo>
                <a:lnTo>
                  <a:pt x="539496" y="6096"/>
                </a:lnTo>
                <a:lnTo>
                  <a:pt x="539496" y="9144"/>
                </a:lnTo>
                <a:lnTo>
                  <a:pt x="542543" y="12192"/>
                </a:lnTo>
                <a:lnTo>
                  <a:pt x="545591" y="13716"/>
                </a:lnTo>
                <a:lnTo>
                  <a:pt x="609048" y="20395"/>
                </a:lnTo>
                <a:lnTo>
                  <a:pt x="630936" y="10668"/>
                </a:lnTo>
                <a:lnTo>
                  <a:pt x="644651" y="10668"/>
                </a:lnTo>
                <a:lnTo>
                  <a:pt x="547115" y="0"/>
                </a:lnTo>
                <a:close/>
              </a:path>
            </a:pathLst>
          </a:custGeom>
          <a:solidFill>
            <a:srgbClr val="4A7E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86755" y="3427475"/>
            <a:ext cx="3644265" cy="3215640"/>
          </a:xfrm>
          <a:custGeom>
            <a:avLst/>
            <a:gdLst/>
            <a:ahLst/>
            <a:cxnLst/>
            <a:rect l="l" t="t" r="r" b="b"/>
            <a:pathLst>
              <a:path w="3644265" h="3215640">
                <a:moveTo>
                  <a:pt x="0" y="3215640"/>
                </a:moveTo>
                <a:lnTo>
                  <a:pt x="3643884" y="3215640"/>
                </a:lnTo>
                <a:lnTo>
                  <a:pt x="3643884" y="0"/>
                </a:lnTo>
                <a:lnTo>
                  <a:pt x="0" y="0"/>
                </a:lnTo>
                <a:lnTo>
                  <a:pt x="0" y="321564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74564" y="3427475"/>
            <a:ext cx="3668395" cy="3228340"/>
          </a:xfrm>
          <a:custGeom>
            <a:avLst/>
            <a:gdLst/>
            <a:ahLst/>
            <a:cxnLst/>
            <a:rect l="l" t="t" r="r" b="b"/>
            <a:pathLst>
              <a:path w="3668395" h="3228340">
                <a:moveTo>
                  <a:pt x="25908" y="0"/>
                </a:moveTo>
                <a:lnTo>
                  <a:pt x="0" y="0"/>
                </a:lnTo>
                <a:lnTo>
                  <a:pt x="0" y="3221735"/>
                </a:lnTo>
                <a:lnTo>
                  <a:pt x="6096" y="3227832"/>
                </a:lnTo>
                <a:lnTo>
                  <a:pt x="3662171" y="3227832"/>
                </a:lnTo>
                <a:lnTo>
                  <a:pt x="3668267" y="3221735"/>
                </a:lnTo>
                <a:lnTo>
                  <a:pt x="3668267" y="3215640"/>
                </a:lnTo>
                <a:lnTo>
                  <a:pt x="25908" y="3215640"/>
                </a:lnTo>
                <a:lnTo>
                  <a:pt x="12191" y="3203447"/>
                </a:lnTo>
                <a:lnTo>
                  <a:pt x="25908" y="3203448"/>
                </a:lnTo>
                <a:lnTo>
                  <a:pt x="25908" y="0"/>
                </a:lnTo>
                <a:close/>
              </a:path>
              <a:path w="3668395" h="3228340">
                <a:moveTo>
                  <a:pt x="25908" y="3203447"/>
                </a:moveTo>
                <a:lnTo>
                  <a:pt x="12191" y="3203447"/>
                </a:lnTo>
                <a:lnTo>
                  <a:pt x="25908" y="3215640"/>
                </a:lnTo>
                <a:lnTo>
                  <a:pt x="25908" y="3203447"/>
                </a:lnTo>
                <a:close/>
              </a:path>
              <a:path w="3668395" h="3228340">
                <a:moveTo>
                  <a:pt x="3643884" y="3203447"/>
                </a:moveTo>
                <a:lnTo>
                  <a:pt x="25908" y="3203447"/>
                </a:lnTo>
                <a:lnTo>
                  <a:pt x="25908" y="3215640"/>
                </a:lnTo>
                <a:lnTo>
                  <a:pt x="3643884" y="3215640"/>
                </a:lnTo>
                <a:lnTo>
                  <a:pt x="3643884" y="3203447"/>
                </a:lnTo>
                <a:close/>
              </a:path>
              <a:path w="3668395" h="3228340">
                <a:moveTo>
                  <a:pt x="3668267" y="0"/>
                </a:moveTo>
                <a:lnTo>
                  <a:pt x="3643884" y="0"/>
                </a:lnTo>
                <a:lnTo>
                  <a:pt x="3643884" y="3215640"/>
                </a:lnTo>
                <a:lnTo>
                  <a:pt x="3656076" y="3203447"/>
                </a:lnTo>
                <a:lnTo>
                  <a:pt x="3668267" y="3203447"/>
                </a:lnTo>
                <a:lnTo>
                  <a:pt x="3668267" y="0"/>
                </a:lnTo>
                <a:close/>
              </a:path>
              <a:path w="3668395" h="3228340">
                <a:moveTo>
                  <a:pt x="3668267" y="3203447"/>
                </a:moveTo>
                <a:lnTo>
                  <a:pt x="3656076" y="3203447"/>
                </a:lnTo>
                <a:lnTo>
                  <a:pt x="3643884" y="3215640"/>
                </a:lnTo>
                <a:lnTo>
                  <a:pt x="3668267" y="3215640"/>
                </a:lnTo>
                <a:lnTo>
                  <a:pt x="3668267" y="3203447"/>
                </a:lnTo>
                <a:close/>
              </a:path>
            </a:pathLst>
          </a:custGeom>
          <a:solidFill>
            <a:srgbClr val="385D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365572" y="840726"/>
            <a:ext cx="3427095" cy="523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ESEMPIO: 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L’alunno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mostra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interesse 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per le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attività scolastiche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ed è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consapevole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circa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le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difficoltà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che 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incontra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nelle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attività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di studio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qualora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ci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sia 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da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sostenere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un alto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carico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di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lavoro: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prove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di  comprensione del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testo scritto,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prove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di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produzione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testo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scritto…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Si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mostra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disponibile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 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confronto,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ai suggerimenti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forniti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dai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docenti…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Usa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volentieri/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non usa  volentieri</a:t>
            </a:r>
            <a:endParaRPr sz="1800">
              <a:latin typeface="Calibri"/>
              <a:cs typeface="Calibri"/>
            </a:endParaRPr>
          </a:p>
          <a:p>
            <a:pPr marL="12700" marR="177800" algn="just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gli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strumenti compensativi.</a:t>
            </a:r>
            <a:r>
              <a:rPr sz="1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Mostra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sicurezza/ insiricurezza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nell’ambito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matematico…L2…</a:t>
            </a:r>
            <a:endParaRPr sz="1800">
              <a:latin typeface="Calibri"/>
              <a:cs typeface="Calibri"/>
            </a:endParaRPr>
          </a:p>
          <a:p>
            <a:pPr marL="12700" marR="261620" algn="just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Sa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relazionarsi/non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sa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relazionarsi  con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adulti e</a:t>
            </a:r>
            <a:r>
              <a:rPr sz="1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coetanei…</a:t>
            </a:r>
            <a:endParaRPr sz="1800">
              <a:latin typeface="Calibri"/>
              <a:cs typeface="Calibri"/>
            </a:endParaRPr>
          </a:p>
          <a:p>
            <a:pPr marL="12700" marR="401955" algn="just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Possiede/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non possiede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capacità  organizzative…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2440" y="573023"/>
            <a:ext cx="4248911" cy="28529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55870" marR="5080" indent="-399415">
              <a:lnSpc>
                <a:spcPct val="100000"/>
              </a:lnSpc>
              <a:spcBef>
                <a:spcPts val="100"/>
              </a:spcBef>
            </a:pPr>
            <a:r>
              <a:rPr dirty="0"/>
              <a:t>Comune a</a:t>
            </a:r>
            <a:r>
              <a:rPr spc="-110" dirty="0"/>
              <a:t> </a:t>
            </a:r>
            <a:r>
              <a:rPr spc="-10" dirty="0"/>
              <a:t>tutti  </a:t>
            </a:r>
            <a:r>
              <a:rPr dirty="0"/>
              <a:t>gli </a:t>
            </a:r>
            <a:r>
              <a:rPr spc="-5" dirty="0"/>
              <a:t>allievi</a:t>
            </a:r>
            <a:r>
              <a:rPr spc="-60" dirty="0"/>
              <a:t> </a:t>
            </a:r>
            <a:r>
              <a:rPr spc="-10" dirty="0"/>
              <a:t>DSA</a:t>
            </a:r>
          </a:p>
          <a:p>
            <a:pPr marL="6217285">
              <a:lnSpc>
                <a:spcPts val="5275"/>
              </a:lnSpc>
            </a:pPr>
            <a:r>
              <a:rPr spc="-15" dirty="0"/>
              <a:t>BES</a:t>
            </a:r>
          </a:p>
        </p:txBody>
      </p:sp>
      <p:sp>
        <p:nvSpPr>
          <p:cNvPr id="4" name="object 4"/>
          <p:cNvSpPr/>
          <p:nvPr/>
        </p:nvSpPr>
        <p:spPr>
          <a:xfrm>
            <a:off x="3854196" y="2423159"/>
            <a:ext cx="1515110" cy="1004569"/>
          </a:xfrm>
          <a:custGeom>
            <a:avLst/>
            <a:gdLst/>
            <a:ahLst/>
            <a:cxnLst/>
            <a:rect l="l" t="t" r="r" b="b"/>
            <a:pathLst>
              <a:path w="1515110" h="1004570">
                <a:moveTo>
                  <a:pt x="7619" y="0"/>
                </a:moveTo>
                <a:lnTo>
                  <a:pt x="0" y="10667"/>
                </a:lnTo>
                <a:lnTo>
                  <a:pt x="1492472" y="1004315"/>
                </a:lnTo>
                <a:lnTo>
                  <a:pt x="1514768" y="1004315"/>
                </a:lnTo>
                <a:lnTo>
                  <a:pt x="7619" y="0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8744" y="3427475"/>
            <a:ext cx="3709415" cy="30739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46668" y="3427475"/>
            <a:ext cx="226599" cy="1432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43500" y="3642359"/>
            <a:ext cx="3500754" cy="2501265"/>
          </a:xfrm>
          <a:custGeom>
            <a:avLst/>
            <a:gdLst/>
            <a:ahLst/>
            <a:cxnLst/>
            <a:rect l="l" t="t" r="r" b="b"/>
            <a:pathLst>
              <a:path w="3500754" h="2501265">
                <a:moveTo>
                  <a:pt x="0" y="2500883"/>
                </a:moveTo>
                <a:lnTo>
                  <a:pt x="3500628" y="2500883"/>
                </a:lnTo>
                <a:lnTo>
                  <a:pt x="3500628" y="0"/>
                </a:lnTo>
                <a:lnTo>
                  <a:pt x="0" y="0"/>
                </a:lnTo>
                <a:lnTo>
                  <a:pt x="0" y="2500883"/>
                </a:lnTo>
                <a:close/>
              </a:path>
            </a:pathLst>
          </a:custGeom>
          <a:solidFill>
            <a:srgbClr val="8064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31308" y="3630167"/>
            <a:ext cx="3526790" cy="2525395"/>
          </a:xfrm>
          <a:custGeom>
            <a:avLst/>
            <a:gdLst/>
            <a:ahLst/>
            <a:cxnLst/>
            <a:rect l="l" t="t" r="r" b="b"/>
            <a:pathLst>
              <a:path w="3526790" h="2525395">
                <a:moveTo>
                  <a:pt x="3520440" y="0"/>
                </a:moveTo>
                <a:lnTo>
                  <a:pt x="6095" y="0"/>
                </a:lnTo>
                <a:lnTo>
                  <a:pt x="0" y="4572"/>
                </a:lnTo>
                <a:lnTo>
                  <a:pt x="0" y="2519172"/>
                </a:lnTo>
                <a:lnTo>
                  <a:pt x="6095" y="2525268"/>
                </a:lnTo>
                <a:lnTo>
                  <a:pt x="3520440" y="2525268"/>
                </a:lnTo>
                <a:lnTo>
                  <a:pt x="3526536" y="2519172"/>
                </a:lnTo>
                <a:lnTo>
                  <a:pt x="3526536" y="2513076"/>
                </a:lnTo>
                <a:lnTo>
                  <a:pt x="25907" y="2513076"/>
                </a:lnTo>
                <a:lnTo>
                  <a:pt x="12191" y="2499360"/>
                </a:lnTo>
                <a:lnTo>
                  <a:pt x="25907" y="2499360"/>
                </a:lnTo>
                <a:lnTo>
                  <a:pt x="25907" y="24384"/>
                </a:lnTo>
                <a:lnTo>
                  <a:pt x="12191" y="24384"/>
                </a:lnTo>
                <a:lnTo>
                  <a:pt x="25907" y="12192"/>
                </a:lnTo>
                <a:lnTo>
                  <a:pt x="3526536" y="12192"/>
                </a:lnTo>
                <a:lnTo>
                  <a:pt x="3526536" y="4572"/>
                </a:lnTo>
                <a:lnTo>
                  <a:pt x="3520440" y="0"/>
                </a:lnTo>
                <a:close/>
              </a:path>
              <a:path w="3526790" h="2525395">
                <a:moveTo>
                  <a:pt x="25907" y="2499360"/>
                </a:moveTo>
                <a:lnTo>
                  <a:pt x="12191" y="2499360"/>
                </a:lnTo>
                <a:lnTo>
                  <a:pt x="25907" y="2513076"/>
                </a:lnTo>
                <a:lnTo>
                  <a:pt x="25907" y="2499360"/>
                </a:lnTo>
                <a:close/>
              </a:path>
              <a:path w="3526790" h="2525395">
                <a:moveTo>
                  <a:pt x="3500627" y="2499360"/>
                </a:moveTo>
                <a:lnTo>
                  <a:pt x="25907" y="2499360"/>
                </a:lnTo>
                <a:lnTo>
                  <a:pt x="25907" y="2513076"/>
                </a:lnTo>
                <a:lnTo>
                  <a:pt x="3500627" y="2513076"/>
                </a:lnTo>
                <a:lnTo>
                  <a:pt x="3500627" y="2499360"/>
                </a:lnTo>
                <a:close/>
              </a:path>
              <a:path w="3526790" h="2525395">
                <a:moveTo>
                  <a:pt x="3500627" y="12192"/>
                </a:moveTo>
                <a:lnTo>
                  <a:pt x="3500627" y="2513076"/>
                </a:lnTo>
                <a:lnTo>
                  <a:pt x="3512819" y="2499360"/>
                </a:lnTo>
                <a:lnTo>
                  <a:pt x="3526536" y="2499360"/>
                </a:lnTo>
                <a:lnTo>
                  <a:pt x="3526536" y="24384"/>
                </a:lnTo>
                <a:lnTo>
                  <a:pt x="3512819" y="24384"/>
                </a:lnTo>
                <a:lnTo>
                  <a:pt x="3500627" y="12192"/>
                </a:lnTo>
                <a:close/>
              </a:path>
              <a:path w="3526790" h="2525395">
                <a:moveTo>
                  <a:pt x="3526536" y="2499360"/>
                </a:moveTo>
                <a:lnTo>
                  <a:pt x="3512819" y="2499360"/>
                </a:lnTo>
                <a:lnTo>
                  <a:pt x="3500627" y="2513076"/>
                </a:lnTo>
                <a:lnTo>
                  <a:pt x="3526536" y="2513076"/>
                </a:lnTo>
                <a:lnTo>
                  <a:pt x="3526536" y="2499360"/>
                </a:lnTo>
                <a:close/>
              </a:path>
              <a:path w="3526790" h="2525395">
                <a:moveTo>
                  <a:pt x="25907" y="12192"/>
                </a:moveTo>
                <a:lnTo>
                  <a:pt x="12191" y="24384"/>
                </a:lnTo>
                <a:lnTo>
                  <a:pt x="25907" y="24384"/>
                </a:lnTo>
                <a:lnTo>
                  <a:pt x="25907" y="12192"/>
                </a:lnTo>
                <a:close/>
              </a:path>
              <a:path w="3526790" h="2525395">
                <a:moveTo>
                  <a:pt x="3500627" y="12192"/>
                </a:moveTo>
                <a:lnTo>
                  <a:pt x="25907" y="12192"/>
                </a:lnTo>
                <a:lnTo>
                  <a:pt x="25907" y="24384"/>
                </a:lnTo>
                <a:lnTo>
                  <a:pt x="3500627" y="24384"/>
                </a:lnTo>
                <a:lnTo>
                  <a:pt x="3500627" y="12192"/>
                </a:lnTo>
                <a:close/>
              </a:path>
              <a:path w="3526790" h="2525395">
                <a:moveTo>
                  <a:pt x="3526536" y="12192"/>
                </a:moveTo>
                <a:lnTo>
                  <a:pt x="3500627" y="12192"/>
                </a:lnTo>
                <a:lnTo>
                  <a:pt x="3512819" y="24384"/>
                </a:lnTo>
                <a:lnTo>
                  <a:pt x="3526536" y="24384"/>
                </a:lnTo>
                <a:lnTo>
                  <a:pt x="3526536" y="12192"/>
                </a:lnTo>
                <a:close/>
              </a:path>
            </a:pathLst>
          </a:custGeom>
          <a:solidFill>
            <a:srgbClr val="5C47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143500" y="4041126"/>
            <a:ext cx="3500754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05" marR="10287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Alla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voce 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“ALTRO”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potrebbero 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essere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inserite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le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strategie utilizzate  dall’alunno: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sottolinea, identifica  parole-chiave,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costruisce schemi,  usa immagini,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colori, riquadrature 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per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ricordare…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898" y="495010"/>
            <a:ext cx="65309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Da </a:t>
            </a:r>
            <a:r>
              <a:rPr sz="4000" spc="-20" dirty="0"/>
              <a:t>compilare </a:t>
            </a:r>
            <a:r>
              <a:rPr sz="4000" spc="-10" dirty="0"/>
              <a:t>per </a:t>
            </a:r>
            <a:r>
              <a:rPr sz="4000" spc="-15" dirty="0"/>
              <a:t>tutti </a:t>
            </a:r>
            <a:r>
              <a:rPr sz="4000" spc="-5" dirty="0"/>
              <a:t>gli</a:t>
            </a:r>
            <a:r>
              <a:rPr sz="4000" spc="30" dirty="0"/>
              <a:t> </a:t>
            </a:r>
            <a:r>
              <a:rPr sz="4000" spc="-5" dirty="0"/>
              <a:t>alunni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143255" y="1575815"/>
            <a:ext cx="4294632" cy="18501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01767" y="1213103"/>
            <a:ext cx="4142740" cy="2214880"/>
          </a:xfrm>
          <a:custGeom>
            <a:avLst/>
            <a:gdLst/>
            <a:ahLst/>
            <a:cxnLst/>
            <a:rect l="l" t="t" r="r" b="b"/>
            <a:pathLst>
              <a:path w="4142740" h="2214879">
                <a:moveTo>
                  <a:pt x="0" y="2214372"/>
                </a:moveTo>
                <a:lnTo>
                  <a:pt x="4142232" y="2214372"/>
                </a:lnTo>
                <a:lnTo>
                  <a:pt x="4142232" y="0"/>
                </a:lnTo>
                <a:lnTo>
                  <a:pt x="0" y="0"/>
                </a:lnTo>
                <a:lnTo>
                  <a:pt x="0" y="2214372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88052" y="1200911"/>
            <a:ext cx="4156075" cy="2226945"/>
          </a:xfrm>
          <a:custGeom>
            <a:avLst/>
            <a:gdLst/>
            <a:ahLst/>
            <a:cxnLst/>
            <a:rect l="l" t="t" r="r" b="b"/>
            <a:pathLst>
              <a:path w="4156075" h="2226945">
                <a:moveTo>
                  <a:pt x="4155948" y="0"/>
                </a:moveTo>
                <a:lnTo>
                  <a:pt x="6096" y="0"/>
                </a:lnTo>
                <a:lnTo>
                  <a:pt x="0" y="6095"/>
                </a:lnTo>
                <a:lnTo>
                  <a:pt x="0" y="2226564"/>
                </a:lnTo>
                <a:lnTo>
                  <a:pt x="25908" y="2226564"/>
                </a:lnTo>
                <a:lnTo>
                  <a:pt x="25908" y="25907"/>
                </a:lnTo>
                <a:lnTo>
                  <a:pt x="13715" y="25907"/>
                </a:lnTo>
                <a:lnTo>
                  <a:pt x="25908" y="12191"/>
                </a:lnTo>
                <a:lnTo>
                  <a:pt x="4155948" y="12191"/>
                </a:lnTo>
                <a:lnTo>
                  <a:pt x="4155948" y="0"/>
                </a:lnTo>
                <a:close/>
              </a:path>
              <a:path w="4156075" h="2226945">
                <a:moveTo>
                  <a:pt x="4143755" y="12191"/>
                </a:moveTo>
                <a:lnTo>
                  <a:pt x="4143755" y="2226564"/>
                </a:lnTo>
                <a:lnTo>
                  <a:pt x="4155948" y="2226564"/>
                </a:lnTo>
                <a:lnTo>
                  <a:pt x="4155948" y="25907"/>
                </a:lnTo>
                <a:lnTo>
                  <a:pt x="4143755" y="12191"/>
                </a:lnTo>
                <a:close/>
              </a:path>
              <a:path w="4156075" h="2226945">
                <a:moveTo>
                  <a:pt x="25908" y="12191"/>
                </a:moveTo>
                <a:lnTo>
                  <a:pt x="13715" y="25907"/>
                </a:lnTo>
                <a:lnTo>
                  <a:pt x="25908" y="25907"/>
                </a:lnTo>
                <a:lnTo>
                  <a:pt x="25908" y="12191"/>
                </a:lnTo>
                <a:close/>
              </a:path>
              <a:path w="4156075" h="2226945">
                <a:moveTo>
                  <a:pt x="4143755" y="12191"/>
                </a:moveTo>
                <a:lnTo>
                  <a:pt x="25908" y="12191"/>
                </a:lnTo>
                <a:lnTo>
                  <a:pt x="25908" y="25907"/>
                </a:lnTo>
                <a:lnTo>
                  <a:pt x="4143755" y="25907"/>
                </a:lnTo>
                <a:lnTo>
                  <a:pt x="4143755" y="12191"/>
                </a:lnTo>
                <a:close/>
              </a:path>
              <a:path w="4156075" h="2226945">
                <a:moveTo>
                  <a:pt x="4155948" y="12191"/>
                </a:moveTo>
                <a:lnTo>
                  <a:pt x="4143755" y="12191"/>
                </a:lnTo>
                <a:lnTo>
                  <a:pt x="4155948" y="25907"/>
                </a:lnTo>
                <a:lnTo>
                  <a:pt x="4155948" y="12191"/>
                </a:lnTo>
                <a:close/>
              </a:path>
            </a:pathLst>
          </a:custGeom>
          <a:solidFill>
            <a:srgbClr val="385D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46823" y="3310127"/>
            <a:ext cx="1311910" cy="117475"/>
          </a:xfrm>
          <a:custGeom>
            <a:avLst/>
            <a:gdLst/>
            <a:ahLst/>
            <a:cxnLst/>
            <a:rect l="l" t="t" r="r" b="b"/>
            <a:pathLst>
              <a:path w="1311910" h="117475">
                <a:moveTo>
                  <a:pt x="1274944" y="42587"/>
                </a:moveTo>
                <a:lnTo>
                  <a:pt x="0" y="117348"/>
                </a:lnTo>
                <a:lnTo>
                  <a:pt x="219532" y="117348"/>
                </a:lnTo>
                <a:lnTo>
                  <a:pt x="1276915" y="54678"/>
                </a:lnTo>
                <a:lnTo>
                  <a:pt x="1286433" y="48332"/>
                </a:lnTo>
                <a:lnTo>
                  <a:pt x="1274944" y="42587"/>
                </a:lnTo>
                <a:close/>
              </a:path>
              <a:path w="1311910" h="117475">
                <a:moveTo>
                  <a:pt x="1299903" y="41148"/>
                </a:moveTo>
                <a:lnTo>
                  <a:pt x="1299496" y="41148"/>
                </a:lnTo>
                <a:lnTo>
                  <a:pt x="1299496" y="53339"/>
                </a:lnTo>
                <a:lnTo>
                  <a:pt x="1276915" y="54678"/>
                </a:lnTo>
                <a:lnTo>
                  <a:pt x="1221772" y="91439"/>
                </a:lnTo>
                <a:lnTo>
                  <a:pt x="1218724" y="92963"/>
                </a:lnTo>
                <a:lnTo>
                  <a:pt x="1218724" y="97536"/>
                </a:lnTo>
                <a:lnTo>
                  <a:pt x="1220248" y="99060"/>
                </a:lnTo>
                <a:lnTo>
                  <a:pt x="1221772" y="102108"/>
                </a:lnTo>
                <a:lnTo>
                  <a:pt x="1226344" y="103632"/>
                </a:lnTo>
                <a:lnTo>
                  <a:pt x="1229392" y="102108"/>
                </a:lnTo>
                <a:lnTo>
                  <a:pt x="1311688" y="47243"/>
                </a:lnTo>
                <a:lnTo>
                  <a:pt x="1299903" y="41148"/>
                </a:lnTo>
                <a:close/>
              </a:path>
              <a:path w="1311910" h="117475">
                <a:moveTo>
                  <a:pt x="1286433" y="48332"/>
                </a:moveTo>
                <a:lnTo>
                  <a:pt x="1276915" y="54678"/>
                </a:lnTo>
                <a:lnTo>
                  <a:pt x="1299496" y="53339"/>
                </a:lnTo>
                <a:lnTo>
                  <a:pt x="1296448" y="53339"/>
                </a:lnTo>
                <a:lnTo>
                  <a:pt x="1286433" y="48332"/>
                </a:lnTo>
                <a:close/>
              </a:path>
              <a:path w="1311910" h="117475">
                <a:moveTo>
                  <a:pt x="1294924" y="42672"/>
                </a:moveTo>
                <a:lnTo>
                  <a:pt x="1286433" y="48332"/>
                </a:lnTo>
                <a:lnTo>
                  <a:pt x="1296448" y="53339"/>
                </a:lnTo>
                <a:lnTo>
                  <a:pt x="1294924" y="42672"/>
                </a:lnTo>
                <a:close/>
              </a:path>
              <a:path w="1311910" h="117475">
                <a:moveTo>
                  <a:pt x="1299496" y="42672"/>
                </a:moveTo>
                <a:lnTo>
                  <a:pt x="1294924" y="42672"/>
                </a:lnTo>
                <a:lnTo>
                  <a:pt x="1296448" y="53339"/>
                </a:lnTo>
                <a:lnTo>
                  <a:pt x="1299496" y="53339"/>
                </a:lnTo>
                <a:lnTo>
                  <a:pt x="1299496" y="42672"/>
                </a:lnTo>
                <a:close/>
              </a:path>
              <a:path w="1311910" h="117475">
                <a:moveTo>
                  <a:pt x="1299496" y="41148"/>
                </a:moveTo>
                <a:lnTo>
                  <a:pt x="1274944" y="42587"/>
                </a:lnTo>
                <a:lnTo>
                  <a:pt x="1286433" y="48332"/>
                </a:lnTo>
                <a:lnTo>
                  <a:pt x="1294924" y="42672"/>
                </a:lnTo>
                <a:lnTo>
                  <a:pt x="1299496" y="42672"/>
                </a:lnTo>
                <a:lnTo>
                  <a:pt x="1299496" y="41148"/>
                </a:lnTo>
                <a:close/>
              </a:path>
              <a:path w="1311910" h="117475">
                <a:moveTo>
                  <a:pt x="1220248" y="0"/>
                </a:moveTo>
                <a:lnTo>
                  <a:pt x="1215676" y="1524"/>
                </a:lnTo>
                <a:lnTo>
                  <a:pt x="1212628" y="7620"/>
                </a:lnTo>
                <a:lnTo>
                  <a:pt x="1214152" y="12191"/>
                </a:lnTo>
                <a:lnTo>
                  <a:pt x="1274944" y="42587"/>
                </a:lnTo>
                <a:lnTo>
                  <a:pt x="1299496" y="41148"/>
                </a:lnTo>
                <a:lnTo>
                  <a:pt x="1299903" y="41148"/>
                </a:lnTo>
                <a:lnTo>
                  <a:pt x="1223296" y="1524"/>
                </a:lnTo>
                <a:lnTo>
                  <a:pt x="1220248" y="0"/>
                </a:lnTo>
                <a:close/>
              </a:path>
            </a:pathLst>
          </a:custGeom>
          <a:solidFill>
            <a:srgbClr val="4A7E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0831" y="3427475"/>
            <a:ext cx="3877055" cy="30710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01767" y="3427475"/>
            <a:ext cx="4142740" cy="143510"/>
          </a:xfrm>
          <a:custGeom>
            <a:avLst/>
            <a:gdLst/>
            <a:ahLst/>
            <a:cxnLst/>
            <a:rect l="l" t="t" r="r" b="b"/>
            <a:pathLst>
              <a:path w="4142740" h="143510">
                <a:moveTo>
                  <a:pt x="0" y="143255"/>
                </a:moveTo>
                <a:lnTo>
                  <a:pt x="4142232" y="143255"/>
                </a:lnTo>
                <a:lnTo>
                  <a:pt x="4142232" y="0"/>
                </a:lnTo>
                <a:lnTo>
                  <a:pt x="0" y="0"/>
                </a:lnTo>
                <a:lnTo>
                  <a:pt x="0" y="143255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88052" y="3427475"/>
            <a:ext cx="4156075" cy="157480"/>
          </a:xfrm>
          <a:custGeom>
            <a:avLst/>
            <a:gdLst/>
            <a:ahLst/>
            <a:cxnLst/>
            <a:rect l="l" t="t" r="r" b="b"/>
            <a:pathLst>
              <a:path w="4156075" h="157479">
                <a:moveTo>
                  <a:pt x="25908" y="0"/>
                </a:moveTo>
                <a:lnTo>
                  <a:pt x="0" y="0"/>
                </a:lnTo>
                <a:lnTo>
                  <a:pt x="0" y="150875"/>
                </a:lnTo>
                <a:lnTo>
                  <a:pt x="6096" y="156972"/>
                </a:lnTo>
                <a:lnTo>
                  <a:pt x="4155948" y="156972"/>
                </a:lnTo>
                <a:lnTo>
                  <a:pt x="4155948" y="143255"/>
                </a:lnTo>
                <a:lnTo>
                  <a:pt x="25908" y="143255"/>
                </a:lnTo>
                <a:lnTo>
                  <a:pt x="13715" y="131063"/>
                </a:lnTo>
                <a:lnTo>
                  <a:pt x="25908" y="131063"/>
                </a:lnTo>
                <a:lnTo>
                  <a:pt x="25908" y="0"/>
                </a:lnTo>
                <a:close/>
              </a:path>
              <a:path w="4156075" h="157479">
                <a:moveTo>
                  <a:pt x="25908" y="131063"/>
                </a:moveTo>
                <a:lnTo>
                  <a:pt x="13715" y="131063"/>
                </a:lnTo>
                <a:lnTo>
                  <a:pt x="25908" y="143255"/>
                </a:lnTo>
                <a:lnTo>
                  <a:pt x="25908" y="131063"/>
                </a:lnTo>
                <a:close/>
              </a:path>
              <a:path w="4156075" h="157479">
                <a:moveTo>
                  <a:pt x="4143755" y="131063"/>
                </a:moveTo>
                <a:lnTo>
                  <a:pt x="25908" y="131063"/>
                </a:lnTo>
                <a:lnTo>
                  <a:pt x="25908" y="143255"/>
                </a:lnTo>
                <a:lnTo>
                  <a:pt x="4143755" y="143255"/>
                </a:lnTo>
                <a:lnTo>
                  <a:pt x="4143755" y="131063"/>
                </a:lnTo>
                <a:close/>
              </a:path>
              <a:path w="4156075" h="157479">
                <a:moveTo>
                  <a:pt x="4155948" y="0"/>
                </a:moveTo>
                <a:lnTo>
                  <a:pt x="4143755" y="0"/>
                </a:lnTo>
                <a:lnTo>
                  <a:pt x="4143755" y="143255"/>
                </a:lnTo>
                <a:lnTo>
                  <a:pt x="4155948" y="131063"/>
                </a:lnTo>
                <a:lnTo>
                  <a:pt x="4155948" y="0"/>
                </a:lnTo>
                <a:close/>
              </a:path>
              <a:path w="4156075" h="157479">
                <a:moveTo>
                  <a:pt x="4155948" y="131063"/>
                </a:moveTo>
                <a:lnTo>
                  <a:pt x="4143755" y="143255"/>
                </a:lnTo>
                <a:lnTo>
                  <a:pt x="4155948" y="143255"/>
                </a:lnTo>
                <a:lnTo>
                  <a:pt x="4155948" y="131063"/>
                </a:lnTo>
                <a:close/>
              </a:path>
            </a:pathLst>
          </a:custGeom>
          <a:solidFill>
            <a:srgbClr val="385D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15128" y="3785615"/>
            <a:ext cx="3429000" cy="2642870"/>
          </a:xfrm>
          <a:custGeom>
            <a:avLst/>
            <a:gdLst/>
            <a:ahLst/>
            <a:cxnLst/>
            <a:rect l="l" t="t" r="r" b="b"/>
            <a:pathLst>
              <a:path w="3429000" h="2642870">
                <a:moveTo>
                  <a:pt x="0" y="2642616"/>
                </a:moveTo>
                <a:lnTo>
                  <a:pt x="3429000" y="2642616"/>
                </a:lnTo>
                <a:lnTo>
                  <a:pt x="3429000" y="0"/>
                </a:lnTo>
                <a:lnTo>
                  <a:pt x="0" y="0"/>
                </a:lnTo>
                <a:lnTo>
                  <a:pt x="0" y="2642616"/>
                </a:lnTo>
                <a:close/>
              </a:path>
            </a:pathLst>
          </a:custGeom>
          <a:solidFill>
            <a:srgbClr val="8064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202935" y="3773423"/>
            <a:ext cx="3455035" cy="2668905"/>
          </a:xfrm>
          <a:custGeom>
            <a:avLst/>
            <a:gdLst/>
            <a:ahLst/>
            <a:cxnLst/>
            <a:rect l="l" t="t" r="r" b="b"/>
            <a:pathLst>
              <a:path w="3455034" h="2668904">
                <a:moveTo>
                  <a:pt x="3448812" y="0"/>
                </a:moveTo>
                <a:lnTo>
                  <a:pt x="6096" y="0"/>
                </a:lnTo>
                <a:lnTo>
                  <a:pt x="0" y="4571"/>
                </a:lnTo>
                <a:lnTo>
                  <a:pt x="0" y="2662428"/>
                </a:lnTo>
                <a:lnTo>
                  <a:pt x="6096" y="2668523"/>
                </a:lnTo>
                <a:lnTo>
                  <a:pt x="3448812" y="2668523"/>
                </a:lnTo>
                <a:lnTo>
                  <a:pt x="3454908" y="2662428"/>
                </a:lnTo>
                <a:lnTo>
                  <a:pt x="3454908" y="2654808"/>
                </a:lnTo>
                <a:lnTo>
                  <a:pt x="25908" y="2654807"/>
                </a:lnTo>
                <a:lnTo>
                  <a:pt x="12191" y="2642616"/>
                </a:lnTo>
                <a:lnTo>
                  <a:pt x="25908" y="2642616"/>
                </a:lnTo>
                <a:lnTo>
                  <a:pt x="25908" y="24384"/>
                </a:lnTo>
                <a:lnTo>
                  <a:pt x="12191" y="24384"/>
                </a:lnTo>
                <a:lnTo>
                  <a:pt x="25908" y="12191"/>
                </a:lnTo>
                <a:lnTo>
                  <a:pt x="3454908" y="12191"/>
                </a:lnTo>
                <a:lnTo>
                  <a:pt x="3454908" y="4571"/>
                </a:lnTo>
                <a:lnTo>
                  <a:pt x="3448812" y="0"/>
                </a:lnTo>
                <a:close/>
              </a:path>
              <a:path w="3455034" h="2668904">
                <a:moveTo>
                  <a:pt x="25908" y="2642616"/>
                </a:moveTo>
                <a:lnTo>
                  <a:pt x="12191" y="2642616"/>
                </a:lnTo>
                <a:lnTo>
                  <a:pt x="25908" y="2654807"/>
                </a:lnTo>
                <a:lnTo>
                  <a:pt x="25908" y="2642616"/>
                </a:lnTo>
                <a:close/>
              </a:path>
              <a:path w="3455034" h="2668904">
                <a:moveTo>
                  <a:pt x="3428999" y="2642616"/>
                </a:moveTo>
                <a:lnTo>
                  <a:pt x="25908" y="2642616"/>
                </a:lnTo>
                <a:lnTo>
                  <a:pt x="25908" y="2654807"/>
                </a:lnTo>
                <a:lnTo>
                  <a:pt x="3428999" y="2654807"/>
                </a:lnTo>
                <a:lnTo>
                  <a:pt x="3428999" y="2642616"/>
                </a:lnTo>
                <a:close/>
              </a:path>
              <a:path w="3455034" h="2668904">
                <a:moveTo>
                  <a:pt x="3428999" y="12191"/>
                </a:moveTo>
                <a:lnTo>
                  <a:pt x="3428999" y="2654807"/>
                </a:lnTo>
                <a:lnTo>
                  <a:pt x="3441191" y="2642616"/>
                </a:lnTo>
                <a:lnTo>
                  <a:pt x="3454908" y="2642616"/>
                </a:lnTo>
                <a:lnTo>
                  <a:pt x="3454908" y="24384"/>
                </a:lnTo>
                <a:lnTo>
                  <a:pt x="3441191" y="24384"/>
                </a:lnTo>
                <a:lnTo>
                  <a:pt x="3428999" y="12191"/>
                </a:lnTo>
                <a:close/>
              </a:path>
              <a:path w="3455034" h="2668904">
                <a:moveTo>
                  <a:pt x="3454908" y="2642616"/>
                </a:moveTo>
                <a:lnTo>
                  <a:pt x="3441191" y="2642616"/>
                </a:lnTo>
                <a:lnTo>
                  <a:pt x="3428999" y="2654807"/>
                </a:lnTo>
                <a:lnTo>
                  <a:pt x="3454908" y="2654808"/>
                </a:lnTo>
                <a:lnTo>
                  <a:pt x="3454908" y="2642616"/>
                </a:lnTo>
                <a:close/>
              </a:path>
              <a:path w="3455034" h="2668904">
                <a:moveTo>
                  <a:pt x="25908" y="12191"/>
                </a:moveTo>
                <a:lnTo>
                  <a:pt x="12191" y="24384"/>
                </a:lnTo>
                <a:lnTo>
                  <a:pt x="25908" y="24384"/>
                </a:lnTo>
                <a:lnTo>
                  <a:pt x="25908" y="12191"/>
                </a:lnTo>
                <a:close/>
              </a:path>
              <a:path w="3455034" h="2668904">
                <a:moveTo>
                  <a:pt x="3428999" y="12191"/>
                </a:moveTo>
                <a:lnTo>
                  <a:pt x="25908" y="12191"/>
                </a:lnTo>
                <a:lnTo>
                  <a:pt x="25908" y="24384"/>
                </a:lnTo>
                <a:lnTo>
                  <a:pt x="3428999" y="24384"/>
                </a:lnTo>
                <a:lnTo>
                  <a:pt x="3428999" y="12191"/>
                </a:lnTo>
                <a:close/>
              </a:path>
              <a:path w="3455034" h="2668904">
                <a:moveTo>
                  <a:pt x="3454908" y="12191"/>
                </a:moveTo>
                <a:lnTo>
                  <a:pt x="3428999" y="12191"/>
                </a:lnTo>
                <a:lnTo>
                  <a:pt x="3441191" y="24384"/>
                </a:lnTo>
                <a:lnTo>
                  <a:pt x="3454908" y="24384"/>
                </a:lnTo>
                <a:lnTo>
                  <a:pt x="3454908" y="12191"/>
                </a:lnTo>
                <a:close/>
              </a:path>
            </a:pathLst>
          </a:custGeom>
          <a:solidFill>
            <a:srgbClr val="5C47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32655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STRATEGIE </a:t>
            </a:r>
            <a:r>
              <a:rPr spc="-20" dirty="0"/>
              <a:t>DIDATTICHE</a:t>
            </a:r>
            <a:r>
              <a:rPr spc="-10" dirty="0"/>
              <a:t> </a:t>
            </a:r>
            <a:r>
              <a:rPr spc="-5" dirty="0"/>
              <a:t>INCLUSIVE</a:t>
            </a:r>
          </a:p>
          <a:p>
            <a:pPr marL="4732655" marR="5080">
              <a:lnSpc>
                <a:spcPct val="100000"/>
              </a:lnSpc>
            </a:pPr>
            <a:r>
              <a:rPr u="none" spc="-10" dirty="0"/>
              <a:t>ESEMPI </a:t>
            </a:r>
            <a:r>
              <a:rPr u="none" spc="-5" dirty="0"/>
              <a:t>DI </a:t>
            </a:r>
            <a:r>
              <a:rPr u="none" spc="-25" dirty="0"/>
              <a:t>STRATEGIE: </a:t>
            </a:r>
            <a:r>
              <a:rPr u="none" dirty="0"/>
              <a:t>Uso </a:t>
            </a:r>
            <a:r>
              <a:rPr u="none" spc="-5" dirty="0"/>
              <a:t>di mediatori  </a:t>
            </a:r>
            <a:r>
              <a:rPr u="none" spc="-10" dirty="0"/>
              <a:t>didattici, </a:t>
            </a:r>
            <a:r>
              <a:rPr u="none" spc="-5" dirty="0"/>
              <a:t>valorizzazione del linguaggio  </a:t>
            </a:r>
            <a:r>
              <a:rPr u="none" spc="-10" dirty="0"/>
              <a:t>iconografico; </a:t>
            </a:r>
            <a:r>
              <a:rPr u="none" spc="-5" dirty="0"/>
              <a:t>uso di schemi </a:t>
            </a:r>
            <a:r>
              <a:rPr u="none" dirty="0"/>
              <a:t>e mappe  </a:t>
            </a:r>
            <a:r>
              <a:rPr u="none" spc="-10" dirty="0"/>
              <a:t>concettuali; dividere </a:t>
            </a:r>
            <a:r>
              <a:rPr u="none" dirty="0"/>
              <a:t>gli </a:t>
            </a:r>
            <a:r>
              <a:rPr u="none" spc="-10" dirty="0"/>
              <a:t>obiettivi </a:t>
            </a:r>
            <a:r>
              <a:rPr u="none" spc="-5" dirty="0"/>
              <a:t>di </a:t>
            </a:r>
            <a:r>
              <a:rPr u="none" spc="5" dirty="0"/>
              <a:t>un  </a:t>
            </a:r>
            <a:r>
              <a:rPr u="none" spc="-10" dirty="0"/>
              <a:t>compito </a:t>
            </a:r>
            <a:r>
              <a:rPr u="none" spc="-5" dirty="0"/>
              <a:t>in </a:t>
            </a:r>
            <a:r>
              <a:rPr u="none" spc="-15" dirty="0"/>
              <a:t>“sotto </a:t>
            </a:r>
            <a:r>
              <a:rPr u="none" spc="-5" dirty="0"/>
              <a:t>obiettivi”; </a:t>
            </a:r>
            <a:r>
              <a:rPr u="none" spc="-10" dirty="0"/>
              <a:t>didattica  laboratoriale; </a:t>
            </a:r>
            <a:r>
              <a:rPr u="none" dirty="0"/>
              <a:t>riflessione </a:t>
            </a:r>
            <a:r>
              <a:rPr u="none" spc="-10" dirty="0"/>
              <a:t>metacognitiva;  </a:t>
            </a:r>
            <a:r>
              <a:rPr u="none" spc="-5" dirty="0"/>
              <a:t>tutoring </a:t>
            </a:r>
            <a:r>
              <a:rPr u="none" spc="-15" dirty="0"/>
              <a:t>tra </a:t>
            </a:r>
            <a:r>
              <a:rPr u="none" spc="-5" dirty="0"/>
              <a:t>pari, </a:t>
            </a:r>
            <a:r>
              <a:rPr u="none" spc="-10" dirty="0"/>
              <a:t>cooperative</a:t>
            </a:r>
            <a:r>
              <a:rPr u="none" spc="5" dirty="0"/>
              <a:t> </a:t>
            </a:r>
            <a:r>
              <a:rPr u="none" spc="-5" dirty="0"/>
              <a:t>learning</a:t>
            </a:r>
          </a:p>
          <a:p>
            <a:pPr marL="4719955">
              <a:lnSpc>
                <a:spcPct val="100000"/>
              </a:lnSpc>
              <a:spcBef>
                <a:spcPts val="30"/>
              </a:spcBef>
            </a:pPr>
            <a:endParaRPr sz="2600">
              <a:latin typeface="Times New Roman"/>
              <a:cs typeface="Times New Roman"/>
            </a:endParaRPr>
          </a:p>
          <a:p>
            <a:pPr marL="4947285">
              <a:lnSpc>
                <a:spcPct val="100000"/>
              </a:lnSpc>
              <a:spcBef>
                <a:spcPts val="5"/>
              </a:spcBef>
            </a:pPr>
            <a:r>
              <a:rPr u="none" spc="-5" dirty="0"/>
              <a:t>OBIETTIVI</a:t>
            </a:r>
            <a:r>
              <a:rPr u="none" spc="-40" dirty="0"/>
              <a:t> </a:t>
            </a:r>
            <a:r>
              <a:rPr u="none" spc="-20" dirty="0"/>
              <a:t>PERSONALIZZATI</a:t>
            </a:r>
          </a:p>
          <a:p>
            <a:pPr marL="4947285" marR="354330">
              <a:lnSpc>
                <a:spcPct val="100000"/>
              </a:lnSpc>
            </a:pPr>
            <a:r>
              <a:rPr u="none" spc="-10" dirty="0"/>
              <a:t>Scrivere </a:t>
            </a:r>
            <a:r>
              <a:rPr u="none" dirty="0"/>
              <a:t>ad esempio: </a:t>
            </a:r>
            <a:r>
              <a:rPr u="none" spc="-5" dirty="0"/>
              <a:t>“La  </a:t>
            </a:r>
            <a:r>
              <a:rPr u="none" spc="-10" dirty="0"/>
              <a:t>programmazione didattica </a:t>
            </a:r>
            <a:r>
              <a:rPr u="none" spc="-5" dirty="0"/>
              <a:t>non  </a:t>
            </a:r>
            <a:r>
              <a:rPr u="none" spc="-10" dirty="0"/>
              <a:t>prevede </a:t>
            </a:r>
            <a:r>
              <a:rPr u="none" dirty="0"/>
              <a:t>alcuna </a:t>
            </a:r>
            <a:r>
              <a:rPr u="none" spc="-5" dirty="0"/>
              <a:t>modifica riguardo  </a:t>
            </a:r>
            <a:r>
              <a:rPr u="none" dirty="0"/>
              <a:t>ai </a:t>
            </a:r>
            <a:r>
              <a:rPr u="none" spc="-10" dirty="0"/>
              <a:t>contenuti. </a:t>
            </a:r>
            <a:r>
              <a:rPr u="none" spc="-5" dirty="0"/>
              <a:t>Sono </a:t>
            </a:r>
            <a:r>
              <a:rPr u="none" spc="-10" dirty="0"/>
              <a:t>previsti </a:t>
            </a:r>
            <a:r>
              <a:rPr u="none" dirty="0"/>
              <a:t>alcuni  </a:t>
            </a:r>
            <a:r>
              <a:rPr u="none" spc="-10" dirty="0"/>
              <a:t>adattamenti </a:t>
            </a:r>
            <a:r>
              <a:rPr u="none" spc="-5" dirty="0"/>
              <a:t>disciplinari </a:t>
            </a:r>
            <a:r>
              <a:rPr u="none" dirty="0"/>
              <a:t>al fine </a:t>
            </a:r>
            <a:r>
              <a:rPr u="none" spc="-5" dirty="0"/>
              <a:t>di  </a:t>
            </a:r>
            <a:r>
              <a:rPr u="none" spc="-15" dirty="0"/>
              <a:t>garantire </a:t>
            </a:r>
            <a:r>
              <a:rPr u="none" spc="-5" dirty="0"/>
              <a:t>il raggiungimento degli  </a:t>
            </a:r>
            <a:r>
              <a:rPr u="none" spc="-10" dirty="0"/>
              <a:t>obiettivi</a:t>
            </a:r>
            <a:r>
              <a:rPr u="none" spc="-5" dirty="0"/>
              <a:t> </a:t>
            </a:r>
            <a:r>
              <a:rPr u="none" spc="-10" dirty="0"/>
              <a:t>didattici”</a:t>
            </a:r>
          </a:p>
        </p:txBody>
      </p:sp>
      <p:sp>
        <p:nvSpPr>
          <p:cNvPr id="13" name="object 13"/>
          <p:cNvSpPr/>
          <p:nvPr/>
        </p:nvSpPr>
        <p:spPr>
          <a:xfrm>
            <a:off x="3357371" y="3636263"/>
            <a:ext cx="1716405" cy="396240"/>
          </a:xfrm>
          <a:custGeom>
            <a:avLst/>
            <a:gdLst/>
            <a:ahLst/>
            <a:cxnLst/>
            <a:rect l="l" t="t" r="r" b="b"/>
            <a:pathLst>
              <a:path w="1716404" h="396239">
                <a:moveTo>
                  <a:pt x="1678625" y="362343"/>
                </a:moveTo>
                <a:lnTo>
                  <a:pt x="1616964" y="382524"/>
                </a:lnTo>
                <a:lnTo>
                  <a:pt x="1613915" y="384047"/>
                </a:lnTo>
                <a:lnTo>
                  <a:pt x="1612391" y="387095"/>
                </a:lnTo>
                <a:lnTo>
                  <a:pt x="1613915" y="390144"/>
                </a:lnTo>
                <a:lnTo>
                  <a:pt x="1613915" y="394715"/>
                </a:lnTo>
                <a:lnTo>
                  <a:pt x="1618488" y="396239"/>
                </a:lnTo>
                <a:lnTo>
                  <a:pt x="1621536" y="394715"/>
                </a:lnTo>
                <a:lnTo>
                  <a:pt x="1702525" y="367283"/>
                </a:lnTo>
                <a:lnTo>
                  <a:pt x="1702307" y="367283"/>
                </a:lnTo>
                <a:lnTo>
                  <a:pt x="1678625" y="362343"/>
                </a:lnTo>
                <a:close/>
              </a:path>
              <a:path w="1716404" h="396239">
                <a:moveTo>
                  <a:pt x="1691020" y="358287"/>
                </a:moveTo>
                <a:lnTo>
                  <a:pt x="1678625" y="362343"/>
                </a:lnTo>
                <a:lnTo>
                  <a:pt x="1702307" y="367283"/>
                </a:lnTo>
                <a:lnTo>
                  <a:pt x="1702498" y="365759"/>
                </a:lnTo>
                <a:lnTo>
                  <a:pt x="1699260" y="365759"/>
                </a:lnTo>
                <a:lnTo>
                  <a:pt x="1691020" y="358287"/>
                </a:lnTo>
                <a:close/>
              </a:path>
              <a:path w="1716404" h="396239">
                <a:moveTo>
                  <a:pt x="1639824" y="294131"/>
                </a:moveTo>
                <a:lnTo>
                  <a:pt x="1635252" y="295656"/>
                </a:lnTo>
                <a:lnTo>
                  <a:pt x="1632203" y="297179"/>
                </a:lnTo>
                <a:lnTo>
                  <a:pt x="1630679" y="300227"/>
                </a:lnTo>
                <a:lnTo>
                  <a:pt x="1630679" y="304800"/>
                </a:lnTo>
                <a:lnTo>
                  <a:pt x="1633727" y="306324"/>
                </a:lnTo>
                <a:lnTo>
                  <a:pt x="1682619" y="350667"/>
                </a:lnTo>
                <a:lnTo>
                  <a:pt x="1703831" y="355091"/>
                </a:lnTo>
                <a:lnTo>
                  <a:pt x="1702307" y="367283"/>
                </a:lnTo>
                <a:lnTo>
                  <a:pt x="1702525" y="367283"/>
                </a:lnTo>
                <a:lnTo>
                  <a:pt x="1716024" y="362712"/>
                </a:lnTo>
                <a:lnTo>
                  <a:pt x="1641348" y="297179"/>
                </a:lnTo>
                <a:lnTo>
                  <a:pt x="1639824" y="294131"/>
                </a:lnTo>
                <a:close/>
              </a:path>
              <a:path w="1716404" h="396239">
                <a:moveTo>
                  <a:pt x="1700783" y="355091"/>
                </a:moveTo>
                <a:lnTo>
                  <a:pt x="1691020" y="358287"/>
                </a:lnTo>
                <a:lnTo>
                  <a:pt x="1699260" y="365759"/>
                </a:lnTo>
                <a:lnTo>
                  <a:pt x="1700783" y="355091"/>
                </a:lnTo>
                <a:close/>
              </a:path>
              <a:path w="1716404" h="396239">
                <a:moveTo>
                  <a:pt x="1703831" y="355091"/>
                </a:moveTo>
                <a:lnTo>
                  <a:pt x="1700783" y="355091"/>
                </a:lnTo>
                <a:lnTo>
                  <a:pt x="1699260" y="365759"/>
                </a:lnTo>
                <a:lnTo>
                  <a:pt x="1702498" y="365759"/>
                </a:lnTo>
                <a:lnTo>
                  <a:pt x="1703831" y="355091"/>
                </a:lnTo>
                <a:close/>
              </a:path>
              <a:path w="1716404" h="396239">
                <a:moveTo>
                  <a:pt x="1524" y="0"/>
                </a:moveTo>
                <a:lnTo>
                  <a:pt x="0" y="12191"/>
                </a:lnTo>
                <a:lnTo>
                  <a:pt x="1678625" y="362343"/>
                </a:lnTo>
                <a:lnTo>
                  <a:pt x="1691020" y="358287"/>
                </a:lnTo>
                <a:lnTo>
                  <a:pt x="1682619" y="350667"/>
                </a:lnTo>
                <a:lnTo>
                  <a:pt x="1524" y="0"/>
                </a:lnTo>
                <a:close/>
              </a:path>
              <a:path w="1716404" h="396239">
                <a:moveTo>
                  <a:pt x="1682619" y="350667"/>
                </a:moveTo>
                <a:lnTo>
                  <a:pt x="1691020" y="358287"/>
                </a:lnTo>
                <a:lnTo>
                  <a:pt x="1700783" y="355091"/>
                </a:lnTo>
                <a:lnTo>
                  <a:pt x="1703831" y="355091"/>
                </a:lnTo>
                <a:lnTo>
                  <a:pt x="1682619" y="350667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29255" y="3427475"/>
            <a:ext cx="1337310" cy="79375"/>
          </a:xfrm>
          <a:custGeom>
            <a:avLst/>
            <a:gdLst/>
            <a:ahLst/>
            <a:cxnLst/>
            <a:rect l="l" t="t" r="r" b="b"/>
            <a:pathLst>
              <a:path w="1337310" h="79375">
                <a:moveTo>
                  <a:pt x="1337099" y="0"/>
                </a:moveTo>
                <a:lnTo>
                  <a:pt x="1117567" y="0"/>
                </a:lnTo>
                <a:lnTo>
                  <a:pt x="0" y="65531"/>
                </a:lnTo>
                <a:lnTo>
                  <a:pt x="0" y="79248"/>
                </a:lnTo>
                <a:lnTo>
                  <a:pt x="1337099" y="0"/>
                </a:lnTo>
                <a:close/>
              </a:path>
            </a:pathLst>
          </a:custGeom>
          <a:solidFill>
            <a:srgbClr val="4A7EB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44896" y="1642871"/>
            <a:ext cx="2999740" cy="1784985"/>
          </a:xfrm>
          <a:custGeom>
            <a:avLst/>
            <a:gdLst/>
            <a:ahLst/>
            <a:cxnLst/>
            <a:rect l="l" t="t" r="r" b="b"/>
            <a:pathLst>
              <a:path w="2999740" h="1784985">
                <a:moveTo>
                  <a:pt x="0" y="1784603"/>
                </a:moveTo>
                <a:lnTo>
                  <a:pt x="2999231" y="1784603"/>
                </a:lnTo>
                <a:lnTo>
                  <a:pt x="2999231" y="0"/>
                </a:lnTo>
                <a:lnTo>
                  <a:pt x="0" y="0"/>
                </a:lnTo>
                <a:lnTo>
                  <a:pt x="0" y="1784603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587653" y="1629155"/>
            <a:ext cx="3027045" cy="1798320"/>
          </a:xfrm>
          <a:custGeom>
            <a:avLst/>
            <a:gdLst/>
            <a:ahLst/>
            <a:cxnLst/>
            <a:rect l="l" t="t" r="r" b="b"/>
            <a:pathLst>
              <a:path w="3027045" h="1798320">
                <a:moveTo>
                  <a:pt x="3020568" y="0"/>
                </a:moveTo>
                <a:lnTo>
                  <a:pt x="6096" y="0"/>
                </a:lnTo>
                <a:lnTo>
                  <a:pt x="0" y="6096"/>
                </a:lnTo>
                <a:lnTo>
                  <a:pt x="0" y="1798320"/>
                </a:lnTo>
                <a:lnTo>
                  <a:pt x="25908" y="1798320"/>
                </a:lnTo>
                <a:lnTo>
                  <a:pt x="25908" y="25908"/>
                </a:lnTo>
                <a:lnTo>
                  <a:pt x="13716" y="25908"/>
                </a:lnTo>
                <a:lnTo>
                  <a:pt x="25908" y="13715"/>
                </a:lnTo>
                <a:lnTo>
                  <a:pt x="3026664" y="13715"/>
                </a:lnTo>
                <a:lnTo>
                  <a:pt x="3026664" y="6096"/>
                </a:lnTo>
                <a:lnTo>
                  <a:pt x="3020568" y="0"/>
                </a:lnTo>
                <a:close/>
              </a:path>
              <a:path w="3027045" h="1798320">
                <a:moveTo>
                  <a:pt x="3000755" y="13715"/>
                </a:moveTo>
                <a:lnTo>
                  <a:pt x="3000755" y="1798320"/>
                </a:lnTo>
                <a:lnTo>
                  <a:pt x="3026664" y="1798320"/>
                </a:lnTo>
                <a:lnTo>
                  <a:pt x="3026664" y="25908"/>
                </a:lnTo>
                <a:lnTo>
                  <a:pt x="3012948" y="25908"/>
                </a:lnTo>
                <a:lnTo>
                  <a:pt x="3000755" y="13715"/>
                </a:lnTo>
                <a:close/>
              </a:path>
              <a:path w="3027045" h="1798320">
                <a:moveTo>
                  <a:pt x="25908" y="13715"/>
                </a:moveTo>
                <a:lnTo>
                  <a:pt x="13716" y="25908"/>
                </a:lnTo>
                <a:lnTo>
                  <a:pt x="25908" y="25908"/>
                </a:lnTo>
                <a:lnTo>
                  <a:pt x="25908" y="13715"/>
                </a:lnTo>
                <a:close/>
              </a:path>
              <a:path w="3027045" h="1798320">
                <a:moveTo>
                  <a:pt x="3000755" y="13715"/>
                </a:moveTo>
                <a:lnTo>
                  <a:pt x="25908" y="13715"/>
                </a:lnTo>
                <a:lnTo>
                  <a:pt x="25908" y="25908"/>
                </a:lnTo>
                <a:lnTo>
                  <a:pt x="3000755" y="25908"/>
                </a:lnTo>
                <a:lnTo>
                  <a:pt x="3000755" y="13715"/>
                </a:lnTo>
                <a:close/>
              </a:path>
              <a:path w="3027045" h="1798320">
                <a:moveTo>
                  <a:pt x="3026664" y="13715"/>
                </a:moveTo>
                <a:lnTo>
                  <a:pt x="3000755" y="13715"/>
                </a:lnTo>
                <a:lnTo>
                  <a:pt x="3012948" y="25908"/>
                </a:lnTo>
                <a:lnTo>
                  <a:pt x="3026664" y="25908"/>
                </a:lnTo>
                <a:lnTo>
                  <a:pt x="3026664" y="13715"/>
                </a:lnTo>
                <a:close/>
              </a:path>
            </a:pathLst>
          </a:custGeom>
          <a:solidFill>
            <a:srgbClr val="385D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0831" y="213359"/>
            <a:ext cx="4224528" cy="6638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3427475"/>
            <a:ext cx="9144000" cy="3426460"/>
          </a:xfrm>
          <a:custGeom>
            <a:avLst/>
            <a:gdLst/>
            <a:ahLst/>
            <a:cxnLst/>
            <a:rect l="l" t="t" r="r" b="b"/>
            <a:pathLst>
              <a:path w="9144000" h="3426459">
                <a:moveTo>
                  <a:pt x="0" y="3425952"/>
                </a:moveTo>
                <a:lnTo>
                  <a:pt x="9144000" y="3425952"/>
                </a:lnTo>
                <a:lnTo>
                  <a:pt x="9144000" y="0"/>
                </a:lnTo>
                <a:lnTo>
                  <a:pt x="0" y="0"/>
                </a:lnTo>
                <a:lnTo>
                  <a:pt x="0" y="34259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44896" y="3427475"/>
            <a:ext cx="2999740" cy="858519"/>
          </a:xfrm>
          <a:custGeom>
            <a:avLst/>
            <a:gdLst/>
            <a:ahLst/>
            <a:cxnLst/>
            <a:rect l="l" t="t" r="r" b="b"/>
            <a:pathLst>
              <a:path w="2999740" h="858520">
                <a:moveTo>
                  <a:pt x="0" y="858012"/>
                </a:moveTo>
                <a:lnTo>
                  <a:pt x="2999231" y="858012"/>
                </a:lnTo>
                <a:lnTo>
                  <a:pt x="2999231" y="0"/>
                </a:lnTo>
                <a:lnTo>
                  <a:pt x="0" y="0"/>
                </a:lnTo>
                <a:lnTo>
                  <a:pt x="0" y="858012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31179" y="3427475"/>
            <a:ext cx="3027045" cy="870585"/>
          </a:xfrm>
          <a:custGeom>
            <a:avLst/>
            <a:gdLst/>
            <a:ahLst/>
            <a:cxnLst/>
            <a:rect l="l" t="t" r="r" b="b"/>
            <a:pathLst>
              <a:path w="3027045" h="870585">
                <a:moveTo>
                  <a:pt x="25908" y="0"/>
                </a:moveTo>
                <a:lnTo>
                  <a:pt x="0" y="0"/>
                </a:lnTo>
                <a:lnTo>
                  <a:pt x="0" y="865632"/>
                </a:lnTo>
                <a:lnTo>
                  <a:pt x="6096" y="870203"/>
                </a:lnTo>
                <a:lnTo>
                  <a:pt x="3020568" y="870203"/>
                </a:lnTo>
                <a:lnTo>
                  <a:pt x="3026664" y="865632"/>
                </a:lnTo>
                <a:lnTo>
                  <a:pt x="3026664" y="858012"/>
                </a:lnTo>
                <a:lnTo>
                  <a:pt x="25908" y="858012"/>
                </a:lnTo>
                <a:lnTo>
                  <a:pt x="13716" y="845819"/>
                </a:lnTo>
                <a:lnTo>
                  <a:pt x="25908" y="845819"/>
                </a:lnTo>
                <a:lnTo>
                  <a:pt x="25908" y="0"/>
                </a:lnTo>
                <a:close/>
              </a:path>
              <a:path w="3027045" h="870585">
                <a:moveTo>
                  <a:pt x="25908" y="845819"/>
                </a:moveTo>
                <a:lnTo>
                  <a:pt x="13716" y="845819"/>
                </a:lnTo>
                <a:lnTo>
                  <a:pt x="25908" y="858012"/>
                </a:lnTo>
                <a:lnTo>
                  <a:pt x="25908" y="845819"/>
                </a:lnTo>
                <a:close/>
              </a:path>
              <a:path w="3027045" h="870585">
                <a:moveTo>
                  <a:pt x="3000755" y="845819"/>
                </a:moveTo>
                <a:lnTo>
                  <a:pt x="25908" y="845819"/>
                </a:lnTo>
                <a:lnTo>
                  <a:pt x="25908" y="858012"/>
                </a:lnTo>
                <a:lnTo>
                  <a:pt x="3000755" y="858012"/>
                </a:lnTo>
                <a:lnTo>
                  <a:pt x="3000755" y="845819"/>
                </a:lnTo>
                <a:close/>
              </a:path>
              <a:path w="3027045" h="870585">
                <a:moveTo>
                  <a:pt x="3026664" y="0"/>
                </a:moveTo>
                <a:lnTo>
                  <a:pt x="3000755" y="0"/>
                </a:lnTo>
                <a:lnTo>
                  <a:pt x="3000755" y="858012"/>
                </a:lnTo>
                <a:lnTo>
                  <a:pt x="3012948" y="845819"/>
                </a:lnTo>
                <a:lnTo>
                  <a:pt x="3026664" y="845819"/>
                </a:lnTo>
                <a:lnTo>
                  <a:pt x="3026664" y="0"/>
                </a:lnTo>
                <a:close/>
              </a:path>
              <a:path w="3027045" h="870585">
                <a:moveTo>
                  <a:pt x="3026664" y="845819"/>
                </a:moveTo>
                <a:lnTo>
                  <a:pt x="3012948" y="845819"/>
                </a:lnTo>
                <a:lnTo>
                  <a:pt x="3000755" y="858012"/>
                </a:lnTo>
                <a:lnTo>
                  <a:pt x="3026664" y="858012"/>
                </a:lnTo>
                <a:lnTo>
                  <a:pt x="3026664" y="845819"/>
                </a:lnTo>
                <a:close/>
              </a:path>
            </a:pathLst>
          </a:custGeom>
          <a:solidFill>
            <a:srgbClr val="385D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644896" y="2111743"/>
            <a:ext cx="299974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535" marR="46545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Nella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colonna “misure 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dispensative” della</a:t>
            </a:r>
            <a:r>
              <a:rPr sz="1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tabella  sezione D1 devono essere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riportati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SOLO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codici  alfanumerici.</a:t>
            </a:r>
            <a:endParaRPr sz="1800">
              <a:latin typeface="Calibri"/>
              <a:cs typeface="Calibri"/>
            </a:endParaRPr>
          </a:p>
          <a:p>
            <a:pPr marL="89535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Esempio: D1;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D2…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44896" y="499871"/>
            <a:ext cx="2999740" cy="2642870"/>
          </a:xfrm>
          <a:custGeom>
            <a:avLst/>
            <a:gdLst/>
            <a:ahLst/>
            <a:cxnLst/>
            <a:rect l="l" t="t" r="r" b="b"/>
            <a:pathLst>
              <a:path w="2999740" h="2642870">
                <a:moveTo>
                  <a:pt x="0" y="2642616"/>
                </a:moveTo>
                <a:lnTo>
                  <a:pt x="2999231" y="2642616"/>
                </a:lnTo>
                <a:lnTo>
                  <a:pt x="2999231" y="0"/>
                </a:lnTo>
                <a:lnTo>
                  <a:pt x="0" y="0"/>
                </a:lnTo>
                <a:lnTo>
                  <a:pt x="0" y="2642616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631179" y="486155"/>
            <a:ext cx="3027045" cy="2668905"/>
          </a:xfrm>
          <a:custGeom>
            <a:avLst/>
            <a:gdLst/>
            <a:ahLst/>
            <a:cxnLst/>
            <a:rect l="l" t="t" r="r" b="b"/>
            <a:pathLst>
              <a:path w="3027045" h="2668905">
                <a:moveTo>
                  <a:pt x="3020568" y="0"/>
                </a:moveTo>
                <a:lnTo>
                  <a:pt x="6096" y="0"/>
                </a:lnTo>
                <a:lnTo>
                  <a:pt x="0" y="6096"/>
                </a:lnTo>
                <a:lnTo>
                  <a:pt x="0" y="2663952"/>
                </a:lnTo>
                <a:lnTo>
                  <a:pt x="6096" y="2668524"/>
                </a:lnTo>
                <a:lnTo>
                  <a:pt x="3020568" y="2668524"/>
                </a:lnTo>
                <a:lnTo>
                  <a:pt x="3026664" y="2663952"/>
                </a:lnTo>
                <a:lnTo>
                  <a:pt x="3026664" y="2656331"/>
                </a:lnTo>
                <a:lnTo>
                  <a:pt x="25908" y="2656332"/>
                </a:lnTo>
                <a:lnTo>
                  <a:pt x="13716" y="2644140"/>
                </a:lnTo>
                <a:lnTo>
                  <a:pt x="25908" y="2644140"/>
                </a:lnTo>
                <a:lnTo>
                  <a:pt x="25908" y="25908"/>
                </a:lnTo>
                <a:lnTo>
                  <a:pt x="13716" y="25908"/>
                </a:lnTo>
                <a:lnTo>
                  <a:pt x="25908" y="13715"/>
                </a:lnTo>
                <a:lnTo>
                  <a:pt x="3026664" y="13715"/>
                </a:lnTo>
                <a:lnTo>
                  <a:pt x="3026664" y="6096"/>
                </a:lnTo>
                <a:lnTo>
                  <a:pt x="3020568" y="0"/>
                </a:lnTo>
                <a:close/>
              </a:path>
              <a:path w="3027045" h="2668905">
                <a:moveTo>
                  <a:pt x="25908" y="2644140"/>
                </a:moveTo>
                <a:lnTo>
                  <a:pt x="13716" y="2644140"/>
                </a:lnTo>
                <a:lnTo>
                  <a:pt x="25908" y="2656332"/>
                </a:lnTo>
                <a:lnTo>
                  <a:pt x="25908" y="2644140"/>
                </a:lnTo>
                <a:close/>
              </a:path>
              <a:path w="3027045" h="2668905">
                <a:moveTo>
                  <a:pt x="3000755" y="2644140"/>
                </a:moveTo>
                <a:lnTo>
                  <a:pt x="25908" y="2644140"/>
                </a:lnTo>
                <a:lnTo>
                  <a:pt x="25908" y="2656332"/>
                </a:lnTo>
                <a:lnTo>
                  <a:pt x="3000755" y="2656332"/>
                </a:lnTo>
                <a:lnTo>
                  <a:pt x="3000755" y="2644140"/>
                </a:lnTo>
                <a:close/>
              </a:path>
              <a:path w="3027045" h="2668905">
                <a:moveTo>
                  <a:pt x="3000755" y="13715"/>
                </a:moveTo>
                <a:lnTo>
                  <a:pt x="3000755" y="2656332"/>
                </a:lnTo>
                <a:lnTo>
                  <a:pt x="3012948" y="2644140"/>
                </a:lnTo>
                <a:lnTo>
                  <a:pt x="3026664" y="2644140"/>
                </a:lnTo>
                <a:lnTo>
                  <a:pt x="3026664" y="25908"/>
                </a:lnTo>
                <a:lnTo>
                  <a:pt x="3012948" y="25908"/>
                </a:lnTo>
                <a:lnTo>
                  <a:pt x="3000755" y="13715"/>
                </a:lnTo>
                <a:close/>
              </a:path>
              <a:path w="3027045" h="2668905">
                <a:moveTo>
                  <a:pt x="3026664" y="2644140"/>
                </a:moveTo>
                <a:lnTo>
                  <a:pt x="3012948" y="2644140"/>
                </a:lnTo>
                <a:lnTo>
                  <a:pt x="3000755" y="2656332"/>
                </a:lnTo>
                <a:lnTo>
                  <a:pt x="3026664" y="2656331"/>
                </a:lnTo>
                <a:lnTo>
                  <a:pt x="3026664" y="2644140"/>
                </a:lnTo>
                <a:close/>
              </a:path>
              <a:path w="3027045" h="2668905">
                <a:moveTo>
                  <a:pt x="25908" y="13715"/>
                </a:moveTo>
                <a:lnTo>
                  <a:pt x="13716" y="25908"/>
                </a:lnTo>
                <a:lnTo>
                  <a:pt x="25908" y="25908"/>
                </a:lnTo>
                <a:lnTo>
                  <a:pt x="25908" y="13715"/>
                </a:lnTo>
                <a:close/>
              </a:path>
              <a:path w="3027045" h="2668905">
                <a:moveTo>
                  <a:pt x="3000755" y="13715"/>
                </a:moveTo>
                <a:lnTo>
                  <a:pt x="25908" y="13715"/>
                </a:lnTo>
                <a:lnTo>
                  <a:pt x="25908" y="25908"/>
                </a:lnTo>
                <a:lnTo>
                  <a:pt x="3000755" y="25908"/>
                </a:lnTo>
                <a:lnTo>
                  <a:pt x="3000755" y="13715"/>
                </a:lnTo>
                <a:close/>
              </a:path>
              <a:path w="3027045" h="2668905">
                <a:moveTo>
                  <a:pt x="3026664" y="13715"/>
                </a:moveTo>
                <a:lnTo>
                  <a:pt x="3000755" y="13715"/>
                </a:lnTo>
                <a:lnTo>
                  <a:pt x="3012948" y="25908"/>
                </a:lnTo>
                <a:lnTo>
                  <a:pt x="3026664" y="25908"/>
                </a:lnTo>
                <a:lnTo>
                  <a:pt x="3026664" y="13715"/>
                </a:lnTo>
                <a:close/>
              </a:path>
            </a:pathLst>
          </a:custGeom>
          <a:solidFill>
            <a:srgbClr val="385D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83463"/>
            <a:ext cx="5218176" cy="58399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644896" y="968743"/>
            <a:ext cx="299974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535" marR="38671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Nella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colonna “strumenti 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compensativi” della tabella  sezione D1 devono essere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riportati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SOLO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codici  alfanumerici.</a:t>
            </a:r>
            <a:endParaRPr sz="1800">
              <a:latin typeface="Calibri"/>
              <a:cs typeface="Calibri"/>
            </a:endParaRPr>
          </a:p>
          <a:p>
            <a:pPr marL="89535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Esempio: C1;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C2…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573267" y="4070603"/>
            <a:ext cx="3142615" cy="2214880"/>
          </a:xfrm>
          <a:custGeom>
            <a:avLst/>
            <a:gdLst/>
            <a:ahLst/>
            <a:cxnLst/>
            <a:rect l="l" t="t" r="r" b="b"/>
            <a:pathLst>
              <a:path w="3142615" h="2214879">
                <a:moveTo>
                  <a:pt x="0" y="2214372"/>
                </a:moveTo>
                <a:lnTo>
                  <a:pt x="3142488" y="2214372"/>
                </a:lnTo>
                <a:lnTo>
                  <a:pt x="3142488" y="0"/>
                </a:lnTo>
                <a:lnTo>
                  <a:pt x="0" y="0"/>
                </a:lnTo>
                <a:lnTo>
                  <a:pt x="0" y="2214372"/>
                </a:lnTo>
                <a:close/>
              </a:path>
            </a:pathLst>
          </a:custGeom>
          <a:solidFill>
            <a:srgbClr val="8064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59552" y="4058411"/>
            <a:ext cx="3169920" cy="2240280"/>
          </a:xfrm>
          <a:custGeom>
            <a:avLst/>
            <a:gdLst/>
            <a:ahLst/>
            <a:cxnLst/>
            <a:rect l="l" t="t" r="r" b="b"/>
            <a:pathLst>
              <a:path w="3169920" h="2240279">
                <a:moveTo>
                  <a:pt x="3163824" y="0"/>
                </a:moveTo>
                <a:lnTo>
                  <a:pt x="6096" y="0"/>
                </a:lnTo>
                <a:lnTo>
                  <a:pt x="0" y="6096"/>
                </a:lnTo>
                <a:lnTo>
                  <a:pt x="0" y="2234184"/>
                </a:lnTo>
                <a:lnTo>
                  <a:pt x="6096" y="2240280"/>
                </a:lnTo>
                <a:lnTo>
                  <a:pt x="3163824" y="2240280"/>
                </a:lnTo>
                <a:lnTo>
                  <a:pt x="3169920" y="2234184"/>
                </a:lnTo>
                <a:lnTo>
                  <a:pt x="3169920" y="2226564"/>
                </a:lnTo>
                <a:lnTo>
                  <a:pt x="25908" y="2226564"/>
                </a:lnTo>
                <a:lnTo>
                  <a:pt x="13715" y="2214372"/>
                </a:lnTo>
                <a:lnTo>
                  <a:pt x="25908" y="2214372"/>
                </a:lnTo>
                <a:lnTo>
                  <a:pt x="25908" y="25908"/>
                </a:lnTo>
                <a:lnTo>
                  <a:pt x="13715" y="25908"/>
                </a:lnTo>
                <a:lnTo>
                  <a:pt x="25908" y="12192"/>
                </a:lnTo>
                <a:lnTo>
                  <a:pt x="3169920" y="12192"/>
                </a:lnTo>
                <a:lnTo>
                  <a:pt x="3169920" y="6096"/>
                </a:lnTo>
                <a:lnTo>
                  <a:pt x="3163824" y="0"/>
                </a:lnTo>
                <a:close/>
              </a:path>
              <a:path w="3169920" h="2240279">
                <a:moveTo>
                  <a:pt x="25908" y="2214372"/>
                </a:moveTo>
                <a:lnTo>
                  <a:pt x="13715" y="2214372"/>
                </a:lnTo>
                <a:lnTo>
                  <a:pt x="25908" y="2226564"/>
                </a:lnTo>
                <a:lnTo>
                  <a:pt x="25908" y="2214372"/>
                </a:lnTo>
                <a:close/>
              </a:path>
              <a:path w="3169920" h="2240279">
                <a:moveTo>
                  <a:pt x="3144012" y="2214372"/>
                </a:moveTo>
                <a:lnTo>
                  <a:pt x="25908" y="2214372"/>
                </a:lnTo>
                <a:lnTo>
                  <a:pt x="25908" y="2226564"/>
                </a:lnTo>
                <a:lnTo>
                  <a:pt x="3144012" y="2226564"/>
                </a:lnTo>
                <a:lnTo>
                  <a:pt x="3144012" y="2214372"/>
                </a:lnTo>
                <a:close/>
              </a:path>
              <a:path w="3169920" h="2240279">
                <a:moveTo>
                  <a:pt x="3144012" y="12192"/>
                </a:moveTo>
                <a:lnTo>
                  <a:pt x="3144012" y="2226564"/>
                </a:lnTo>
                <a:lnTo>
                  <a:pt x="3156204" y="2214372"/>
                </a:lnTo>
                <a:lnTo>
                  <a:pt x="3169920" y="2214372"/>
                </a:lnTo>
                <a:lnTo>
                  <a:pt x="3169920" y="25908"/>
                </a:lnTo>
                <a:lnTo>
                  <a:pt x="3156204" y="25908"/>
                </a:lnTo>
                <a:lnTo>
                  <a:pt x="3144012" y="12192"/>
                </a:lnTo>
                <a:close/>
              </a:path>
              <a:path w="3169920" h="2240279">
                <a:moveTo>
                  <a:pt x="3169920" y="2214372"/>
                </a:moveTo>
                <a:lnTo>
                  <a:pt x="3156204" y="2214372"/>
                </a:lnTo>
                <a:lnTo>
                  <a:pt x="3144012" y="2226564"/>
                </a:lnTo>
                <a:lnTo>
                  <a:pt x="3169920" y="2226564"/>
                </a:lnTo>
                <a:lnTo>
                  <a:pt x="3169920" y="2214372"/>
                </a:lnTo>
                <a:close/>
              </a:path>
              <a:path w="3169920" h="2240279">
                <a:moveTo>
                  <a:pt x="25908" y="12192"/>
                </a:moveTo>
                <a:lnTo>
                  <a:pt x="13715" y="25908"/>
                </a:lnTo>
                <a:lnTo>
                  <a:pt x="25908" y="25908"/>
                </a:lnTo>
                <a:lnTo>
                  <a:pt x="25908" y="12192"/>
                </a:lnTo>
                <a:close/>
              </a:path>
              <a:path w="3169920" h="2240279">
                <a:moveTo>
                  <a:pt x="3144012" y="12192"/>
                </a:moveTo>
                <a:lnTo>
                  <a:pt x="25908" y="12192"/>
                </a:lnTo>
                <a:lnTo>
                  <a:pt x="25908" y="25908"/>
                </a:lnTo>
                <a:lnTo>
                  <a:pt x="3144012" y="25908"/>
                </a:lnTo>
                <a:lnTo>
                  <a:pt x="3144012" y="12192"/>
                </a:lnTo>
                <a:close/>
              </a:path>
              <a:path w="3169920" h="2240279">
                <a:moveTo>
                  <a:pt x="3169920" y="12192"/>
                </a:moveTo>
                <a:lnTo>
                  <a:pt x="3144012" y="12192"/>
                </a:lnTo>
                <a:lnTo>
                  <a:pt x="3156204" y="25908"/>
                </a:lnTo>
                <a:lnTo>
                  <a:pt x="3169920" y="25908"/>
                </a:lnTo>
                <a:lnTo>
                  <a:pt x="3169920" y="12192"/>
                </a:lnTo>
                <a:close/>
              </a:path>
            </a:pathLst>
          </a:custGeom>
          <a:solidFill>
            <a:srgbClr val="5C47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573267" y="4051871"/>
            <a:ext cx="3142615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535" marR="13144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Si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potrebbe scrivere: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“Il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team  docente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ha deciso di  modificare (per le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discipline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di  studio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e/o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per la lingua inglese)  il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modo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cui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le discipline 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vengono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proposte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alla classe: 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uso di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mappe,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schemi,  mediatori…)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27476" y="3994403"/>
            <a:ext cx="2002789" cy="1012190"/>
          </a:xfrm>
          <a:custGeom>
            <a:avLst/>
            <a:gdLst/>
            <a:ahLst/>
            <a:cxnLst/>
            <a:rect l="l" t="t" r="r" b="b"/>
            <a:pathLst>
              <a:path w="2002789" h="1012189">
                <a:moveTo>
                  <a:pt x="1967638" y="995241"/>
                </a:moveTo>
                <a:lnTo>
                  <a:pt x="1903476" y="999744"/>
                </a:lnTo>
                <a:lnTo>
                  <a:pt x="1898903" y="999744"/>
                </a:lnTo>
                <a:lnTo>
                  <a:pt x="1897379" y="1002792"/>
                </a:lnTo>
                <a:lnTo>
                  <a:pt x="1897379" y="1008888"/>
                </a:lnTo>
                <a:lnTo>
                  <a:pt x="1900427" y="1011936"/>
                </a:lnTo>
                <a:lnTo>
                  <a:pt x="1903476" y="1011936"/>
                </a:lnTo>
                <a:lnTo>
                  <a:pt x="2002536" y="1005839"/>
                </a:lnTo>
                <a:lnTo>
                  <a:pt x="1988820" y="1005839"/>
                </a:lnTo>
                <a:lnTo>
                  <a:pt x="1967638" y="995241"/>
                </a:lnTo>
                <a:close/>
              </a:path>
              <a:path w="2002789" h="1012189">
                <a:moveTo>
                  <a:pt x="1980152" y="994363"/>
                </a:moveTo>
                <a:lnTo>
                  <a:pt x="1967638" y="995241"/>
                </a:lnTo>
                <a:lnTo>
                  <a:pt x="1988820" y="1005839"/>
                </a:lnTo>
                <a:lnTo>
                  <a:pt x="1989963" y="1002792"/>
                </a:lnTo>
                <a:lnTo>
                  <a:pt x="1985772" y="1002792"/>
                </a:lnTo>
                <a:lnTo>
                  <a:pt x="1980152" y="994363"/>
                </a:lnTo>
                <a:close/>
              </a:path>
              <a:path w="2002789" h="1012189">
                <a:moveTo>
                  <a:pt x="1946148" y="918972"/>
                </a:moveTo>
                <a:lnTo>
                  <a:pt x="1943100" y="918972"/>
                </a:lnTo>
                <a:lnTo>
                  <a:pt x="1937003" y="922019"/>
                </a:lnTo>
                <a:lnTo>
                  <a:pt x="1935479" y="926592"/>
                </a:lnTo>
                <a:lnTo>
                  <a:pt x="1937003" y="929639"/>
                </a:lnTo>
                <a:lnTo>
                  <a:pt x="1972825" y="983372"/>
                </a:lnTo>
                <a:lnTo>
                  <a:pt x="1993391" y="993648"/>
                </a:lnTo>
                <a:lnTo>
                  <a:pt x="1988820" y="1005839"/>
                </a:lnTo>
                <a:lnTo>
                  <a:pt x="2002536" y="1005839"/>
                </a:lnTo>
                <a:lnTo>
                  <a:pt x="1947672" y="922019"/>
                </a:lnTo>
                <a:lnTo>
                  <a:pt x="1946148" y="918972"/>
                </a:lnTo>
                <a:close/>
              </a:path>
              <a:path w="2002789" h="1012189">
                <a:moveTo>
                  <a:pt x="1990344" y="993648"/>
                </a:moveTo>
                <a:lnTo>
                  <a:pt x="1980152" y="994363"/>
                </a:lnTo>
                <a:lnTo>
                  <a:pt x="1985772" y="1002792"/>
                </a:lnTo>
                <a:lnTo>
                  <a:pt x="1990344" y="993648"/>
                </a:lnTo>
                <a:close/>
              </a:path>
              <a:path w="2002789" h="1012189">
                <a:moveTo>
                  <a:pt x="1993391" y="993648"/>
                </a:moveTo>
                <a:lnTo>
                  <a:pt x="1990344" y="993648"/>
                </a:lnTo>
                <a:lnTo>
                  <a:pt x="1985772" y="1002792"/>
                </a:lnTo>
                <a:lnTo>
                  <a:pt x="1989963" y="1002792"/>
                </a:lnTo>
                <a:lnTo>
                  <a:pt x="1993391" y="993648"/>
                </a:lnTo>
                <a:close/>
              </a:path>
              <a:path w="2002789" h="1012189">
                <a:moveTo>
                  <a:pt x="4572" y="0"/>
                </a:moveTo>
                <a:lnTo>
                  <a:pt x="0" y="10668"/>
                </a:lnTo>
                <a:lnTo>
                  <a:pt x="1967638" y="995241"/>
                </a:lnTo>
                <a:lnTo>
                  <a:pt x="1980152" y="994363"/>
                </a:lnTo>
                <a:lnTo>
                  <a:pt x="1972825" y="983372"/>
                </a:lnTo>
                <a:lnTo>
                  <a:pt x="4572" y="0"/>
                </a:lnTo>
                <a:close/>
              </a:path>
              <a:path w="2002789" h="1012189">
                <a:moveTo>
                  <a:pt x="1972825" y="983372"/>
                </a:moveTo>
                <a:lnTo>
                  <a:pt x="1980152" y="994363"/>
                </a:lnTo>
                <a:lnTo>
                  <a:pt x="1990344" y="993648"/>
                </a:lnTo>
                <a:lnTo>
                  <a:pt x="1993391" y="993648"/>
                </a:lnTo>
                <a:lnTo>
                  <a:pt x="1972825" y="983372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1323" y="1608722"/>
            <a:ext cx="6209665" cy="1245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dirty="0"/>
              <a:t>BUON</a:t>
            </a:r>
            <a:r>
              <a:rPr sz="8000" spc="-75" dirty="0"/>
              <a:t> </a:t>
            </a:r>
            <a:r>
              <a:rPr sz="8000" spc="-95" dirty="0"/>
              <a:t>LAVORO</a:t>
            </a:r>
            <a:endParaRPr sz="8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844</Words>
  <Application>Microsoft Macintosh PowerPoint</Application>
  <PresentationFormat>Presentazione su schermo (4:3)</PresentationFormat>
  <Paragraphs>97</Paragraphs>
  <Slides>17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4" baseType="lpstr">
      <vt:lpstr>Arial</vt:lpstr>
      <vt:lpstr>Broadway</vt:lpstr>
      <vt:lpstr>Calibri</vt:lpstr>
      <vt:lpstr>Cambria</vt:lpstr>
      <vt:lpstr>DejaVuLGCSansMono</vt:lpstr>
      <vt:lpstr>Times New Roman</vt:lpstr>
      <vt:lpstr>Office Theme</vt:lpstr>
      <vt:lpstr>Presentazione standard di PowerPoint</vt:lpstr>
      <vt:lpstr>IL PDP</vt:lpstr>
      <vt:lpstr>Codici certificazione DSA</vt:lpstr>
      <vt:lpstr>COMORBILITA’</vt:lpstr>
      <vt:lpstr> BES L’espressione “Bisogni Educativi Speciali” (BES) è entrata nel vasto uso in Italia dopo  l’emanazione della Direttiva ministeriale del 27 dicembre 2012 “Strumenti di  intervento per alunni con Bisogni Educativi Speciali e organizzazione  territoriale per l’inclusione scolastica“.</vt:lpstr>
      <vt:lpstr>PDP ISTRUZIONI ALLA COMPILAZIONE</vt:lpstr>
      <vt:lpstr>Presentazione standard di PowerPoint</vt:lpstr>
      <vt:lpstr>SEZIONE B PARTE 1</vt:lpstr>
      <vt:lpstr>SEZIONE B PARTE 2</vt:lpstr>
      <vt:lpstr>Da compilare solo in caso di svantaggio  senza diagnosi</vt:lpstr>
      <vt:lpstr>Presentazione standard di PowerPoint</vt:lpstr>
      <vt:lpstr>Presentazione standard di PowerPoint</vt:lpstr>
      <vt:lpstr>Comune a tutti  gli allievi DSA BES</vt:lpstr>
      <vt:lpstr>Da compilare per tutti gli alunni</vt:lpstr>
      <vt:lpstr>Presentazione standard di PowerPoint</vt:lpstr>
      <vt:lpstr>Presentazione standard di PowerPoint</vt:lpstr>
      <vt:lpstr>BUON LAVORO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lucia</dc:creator>
  <cp:lastModifiedBy>Antonietta Ardito</cp:lastModifiedBy>
  <cp:revision>10</cp:revision>
  <dcterms:created xsi:type="dcterms:W3CDTF">2020-09-24T15:25:29Z</dcterms:created>
  <dcterms:modified xsi:type="dcterms:W3CDTF">2020-10-13T17:05:40Z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2016-11-12T00:00:00Z</vt:filetime>
  </property>
  <property fmtid="{D5CDD505-2E9C-101B-9397-08002B2CF9AE}" pid="3" name="LastSaved">
    <vt:filetime>2020-09-24T00:00:00Z</vt:filetime>
  </property>
</Properties>
</file>